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63" r:id="rId2"/>
    <p:sldId id="264" r:id="rId3"/>
  </p:sldIdLst>
  <p:sldSz cx="30243463" cy="21386800"/>
  <p:notesSz cx="14368463" cy="9939338"/>
  <p:defaultTextStyle>
    <a:defPPr>
      <a:defRPr lang="zh-CN"/>
    </a:defPPr>
    <a:lvl1pPr marL="0" algn="l" defTabSz="295021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1pPr>
    <a:lvl2pPr marL="1475105" algn="l" defTabSz="295021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2pPr>
    <a:lvl3pPr marL="2950210" algn="l" defTabSz="295021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3pPr>
    <a:lvl4pPr marL="4425315" algn="l" defTabSz="295021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4pPr>
    <a:lvl5pPr marL="5900420" algn="l" defTabSz="295021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5pPr>
    <a:lvl6pPr marL="7375525" algn="l" defTabSz="295021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6pPr>
    <a:lvl7pPr marL="8850630" algn="l" defTabSz="295021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7pPr>
    <a:lvl8pPr marL="10325735" algn="l" defTabSz="295021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8pPr>
    <a:lvl9pPr marL="11800840" algn="l" defTabSz="2950210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142" userDrawn="1">
          <p15:clr>
            <a:srgbClr val="A4A3A4"/>
          </p15:clr>
        </p15:guide>
        <p15:guide id="2" orient="horz" pos="7990" userDrawn="1">
          <p15:clr>
            <a:srgbClr val="A4A3A4"/>
          </p15:clr>
        </p15:guide>
        <p15:guide id="3" orient="horz" pos="5083" userDrawn="1">
          <p15:clr>
            <a:srgbClr val="A4A3A4"/>
          </p15:clr>
        </p15:guide>
        <p15:guide id="4" orient="horz" pos="13086" userDrawn="1">
          <p15:clr>
            <a:srgbClr val="A4A3A4"/>
          </p15:clr>
        </p15:guide>
        <p15:guide id="6" pos="272" userDrawn="1">
          <p15:clr>
            <a:srgbClr val="A4A3A4"/>
          </p15:clr>
        </p15:guide>
        <p15:guide id="7" pos="6426" userDrawn="1">
          <p15:clr>
            <a:srgbClr val="A4A3A4"/>
          </p15:clr>
        </p15:guide>
        <p15:guide id="8" pos="5987" userDrawn="1">
          <p15:clr>
            <a:srgbClr val="A4A3A4"/>
          </p15:clr>
        </p15:guide>
        <p15:guide id="9" pos="18339" userDrawn="1">
          <p15:clr>
            <a:srgbClr val="A4A3A4"/>
          </p15:clr>
        </p15:guide>
        <p15:guide id="10" orient="horz" pos="1417" userDrawn="1">
          <p15:clr>
            <a:srgbClr val="A4A3A4"/>
          </p15:clr>
        </p15:guide>
        <p15:guide id="11" orient="horz" pos="10047" userDrawn="1">
          <p15:clr>
            <a:srgbClr val="A4A3A4"/>
          </p15:clr>
        </p15:guide>
        <p15:guide id="12" pos="8258" userDrawn="1">
          <p15:clr>
            <a:srgbClr val="A4A3A4"/>
          </p15:clr>
        </p15:guide>
        <p15:guide id="13" pos="13426" userDrawn="1">
          <p15:clr>
            <a:srgbClr val="A4A3A4"/>
          </p15:clr>
        </p15:guide>
        <p15:guide id="14" pos="12973" userDrawn="1">
          <p15:clr>
            <a:srgbClr val="A4A3A4"/>
          </p15:clr>
        </p15:guide>
        <p15:guide id="15" pos="8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D9C3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290" autoAdjust="0"/>
    <p:restoredTop sz="94660"/>
  </p:normalViewPr>
  <p:slideViewPr>
    <p:cSldViewPr showGuides="1">
      <p:cViewPr varScale="1">
        <p:scale>
          <a:sx n="50" d="100"/>
          <a:sy n="50" d="100"/>
        </p:scale>
        <p:origin x="2286" y="102"/>
      </p:cViewPr>
      <p:guideLst>
        <p:guide orient="horz" pos="7142"/>
        <p:guide orient="horz" pos="7990"/>
        <p:guide orient="horz" pos="5083"/>
        <p:guide orient="horz" pos="13086"/>
        <p:guide pos="272"/>
        <p:guide pos="6426"/>
        <p:guide pos="5987"/>
        <p:guide pos="18339"/>
        <p:guide orient="horz" pos="1417"/>
        <p:guide orient="horz" pos="10047"/>
        <p:guide pos="8258"/>
        <p:guide pos="13426"/>
        <p:guide pos="12973"/>
        <p:guide pos="817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6226196" cy="49867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30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8138624" y="0"/>
            <a:ext cx="6226196" cy="49867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305"/>
            </a:lvl1pPr>
          </a:lstStyle>
          <a:p>
            <a:fld id="{0F9B84EA-7D68-4D60-9CB1-D50884785D1C}" type="datetimeFigureOut">
              <a:rPr lang="zh-CN" altLang="en-US" smtClean="0"/>
              <a:t>2026/10/29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440344"/>
            <a:ext cx="6226196" cy="49867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30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8138624" y="9440344"/>
            <a:ext cx="6226196" cy="49867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305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4" y="1"/>
            <a:ext cx="6226393" cy="496962"/>
          </a:xfrm>
          <a:prstGeom prst="rect">
            <a:avLst/>
          </a:prstGeom>
        </p:spPr>
        <p:txBody>
          <a:bodyPr vert="horz" lIns="132888" tIns="66444" rIns="132888" bIns="66444" rtlCol="0"/>
          <a:lstStyle>
            <a:lvl1pPr algn="l">
              <a:defRPr sz="17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8138889" y="1"/>
            <a:ext cx="6226393" cy="496962"/>
          </a:xfrm>
          <a:prstGeom prst="rect">
            <a:avLst/>
          </a:prstGeom>
        </p:spPr>
        <p:txBody>
          <a:bodyPr vert="horz" lIns="132888" tIns="66444" rIns="132888" bIns="66444" rtlCol="0"/>
          <a:lstStyle>
            <a:lvl1pPr algn="r">
              <a:defRPr sz="1700"/>
            </a:lvl1pPr>
          </a:lstStyle>
          <a:p>
            <a:fld id="{7587C0CA-7C0A-4EAE-9604-430B0BF0A651}" type="datetimeFigureOut">
              <a:rPr lang="zh-CN" altLang="en-US" smtClean="0"/>
              <a:t>2026/10/29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548224" y="745635"/>
            <a:ext cx="5272157" cy="37281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888" tIns="66444" rIns="132888" bIns="66444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1436862" y="4721140"/>
            <a:ext cx="11494883" cy="4472658"/>
          </a:xfrm>
          <a:prstGeom prst="rect">
            <a:avLst/>
          </a:prstGeom>
        </p:spPr>
        <p:txBody>
          <a:bodyPr vert="horz" lIns="132888" tIns="66444" rIns="132888" bIns="66444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4" y="9440554"/>
            <a:ext cx="6226393" cy="496962"/>
          </a:xfrm>
          <a:prstGeom prst="rect">
            <a:avLst/>
          </a:prstGeom>
        </p:spPr>
        <p:txBody>
          <a:bodyPr vert="horz" lIns="132888" tIns="66444" rIns="132888" bIns="66444" rtlCol="0" anchor="b"/>
          <a:lstStyle>
            <a:lvl1pPr algn="l">
              <a:defRPr sz="17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8138889" y="9440554"/>
            <a:ext cx="6226393" cy="496962"/>
          </a:xfrm>
          <a:prstGeom prst="rect">
            <a:avLst/>
          </a:prstGeom>
        </p:spPr>
        <p:txBody>
          <a:bodyPr vert="horz" lIns="132888" tIns="66444" rIns="132888" bIns="66444" rtlCol="0" anchor="b"/>
          <a:lstStyle>
            <a:lvl1pPr algn="r">
              <a:defRPr sz="1700"/>
            </a:lvl1pPr>
          </a:lstStyle>
          <a:p>
            <a:fld id="{5F70654F-AAEB-4E35-A2DF-F6D9C6A1AD8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0601BA-45DA-535A-0F36-27B71EC303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43DA1DB9-CB57-DC9B-7163-C0CA6F10D8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548188" y="746125"/>
            <a:ext cx="5272087" cy="3727450"/>
          </a:xfrm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C1AFDD99-8AE5-8ECA-9D35-5C746B8CA1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87B310D-FED3-88F9-B136-4241229F629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70654F-AAEB-4E35-A2DF-F6D9C6A1AD8E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84315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F08FE3-F324-FF6F-1CFC-2378B03AF2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48998952-205C-70A9-E3B0-873C449965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548188" y="746125"/>
            <a:ext cx="5272087" cy="3727450"/>
          </a:xfrm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08A101F2-CB42-977F-38B2-FBEE5AF8D0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A10D7F9-E782-E78C-3573-97A868DCCBA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70654F-AAEB-4E35-A2DF-F6D9C6A1AD8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42538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268260" y="6643771"/>
            <a:ext cx="25706944" cy="45843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4536520" y="12119186"/>
            <a:ext cx="21170424" cy="546551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4751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9502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4253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59004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375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8850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3257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1800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83B8F-1B87-4CCB-AFA0-0CC13EE14F83}" type="datetimeFigureOut">
              <a:rPr lang="zh-CN" altLang="en-US" smtClean="0"/>
              <a:t>2026/10/29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F4597-1948-4657-8CA8-327D838F40A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83B8F-1B87-4CCB-AFA0-0CC13EE14F83}" type="datetimeFigureOut">
              <a:rPr lang="zh-CN" altLang="en-US" smtClean="0"/>
              <a:t>2026/10/29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F4597-1948-4657-8CA8-327D838F40A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025" y="13743001"/>
            <a:ext cx="25706944" cy="4247656"/>
          </a:xfrm>
        </p:spPr>
        <p:txBody>
          <a:bodyPr anchor="t"/>
          <a:lstStyle>
            <a:lvl1pPr algn="l">
              <a:defRPr sz="129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389025" y="9064640"/>
            <a:ext cx="25706944" cy="4678361"/>
          </a:xfrm>
        </p:spPr>
        <p:txBody>
          <a:bodyPr anchor="b"/>
          <a:lstStyle>
            <a:lvl1pPr marL="0" indent="0">
              <a:buNone/>
              <a:defRPr sz="6500">
                <a:solidFill>
                  <a:schemeClr val="tx1">
                    <a:tint val="75000"/>
                  </a:schemeClr>
                </a:solidFill>
              </a:defRPr>
            </a:lvl1pPr>
            <a:lvl2pPr marL="1475105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2pPr>
            <a:lvl3pPr marL="2950210" indent="0">
              <a:buNone/>
              <a:defRPr sz="5200">
                <a:solidFill>
                  <a:schemeClr val="tx1">
                    <a:tint val="75000"/>
                  </a:schemeClr>
                </a:solidFill>
              </a:defRPr>
            </a:lvl3pPr>
            <a:lvl4pPr marL="4425315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4pPr>
            <a:lvl5pPr marL="5900420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5pPr>
            <a:lvl6pPr marL="7375525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6pPr>
            <a:lvl7pPr marL="8850630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7pPr>
            <a:lvl8pPr marL="10325735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8pPr>
            <a:lvl9pPr marL="11800840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83B8F-1B87-4CCB-AFA0-0CC13EE14F83}" type="datetimeFigureOut">
              <a:rPr lang="zh-CN" altLang="en-US" smtClean="0"/>
              <a:t>2026/10/29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F4597-1948-4657-8CA8-327D838F40A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003824" y="15559889"/>
            <a:ext cx="44756125" cy="44016211"/>
          </a:xfrm>
        </p:spPr>
        <p:txBody>
          <a:bodyPr/>
          <a:lstStyle>
            <a:lvl1pPr>
              <a:defRPr sz="9000"/>
            </a:lvl1pPr>
            <a:lvl2pPr>
              <a:defRPr sz="7700"/>
            </a:lvl2pPr>
            <a:lvl3pPr>
              <a:defRPr sz="6500"/>
            </a:lvl3pPr>
            <a:lvl4pPr>
              <a:defRPr sz="5800"/>
            </a:lvl4pPr>
            <a:lvl5pPr>
              <a:defRPr sz="5800"/>
            </a:lvl5pPr>
            <a:lvl6pPr>
              <a:defRPr sz="5800"/>
            </a:lvl6pPr>
            <a:lvl7pPr>
              <a:defRPr sz="5800"/>
            </a:lvl7pPr>
            <a:lvl8pPr>
              <a:defRPr sz="5800"/>
            </a:lvl8pPr>
            <a:lvl9pPr>
              <a:defRPr sz="5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0264009" y="15559889"/>
            <a:ext cx="44761374" cy="44016211"/>
          </a:xfrm>
        </p:spPr>
        <p:txBody>
          <a:bodyPr/>
          <a:lstStyle>
            <a:lvl1pPr>
              <a:defRPr sz="9000"/>
            </a:lvl1pPr>
            <a:lvl2pPr>
              <a:defRPr sz="7700"/>
            </a:lvl2pPr>
            <a:lvl3pPr>
              <a:defRPr sz="6500"/>
            </a:lvl3pPr>
            <a:lvl4pPr>
              <a:defRPr sz="5800"/>
            </a:lvl4pPr>
            <a:lvl5pPr>
              <a:defRPr sz="5800"/>
            </a:lvl5pPr>
            <a:lvl6pPr>
              <a:defRPr sz="5800"/>
            </a:lvl6pPr>
            <a:lvl7pPr>
              <a:defRPr sz="5800"/>
            </a:lvl7pPr>
            <a:lvl8pPr>
              <a:defRPr sz="5800"/>
            </a:lvl8pPr>
            <a:lvl9pPr>
              <a:defRPr sz="5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83B8F-1B87-4CCB-AFA0-0CC13EE14F83}" type="datetimeFigureOut">
              <a:rPr lang="zh-CN" altLang="en-US" smtClean="0"/>
              <a:t>2026/10/29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F4597-1948-4657-8CA8-327D838F40A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512173" y="856464"/>
            <a:ext cx="27219117" cy="3564467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512173" y="4787278"/>
            <a:ext cx="13362782" cy="1995110"/>
          </a:xfrm>
        </p:spPr>
        <p:txBody>
          <a:bodyPr anchor="b"/>
          <a:lstStyle>
            <a:lvl1pPr marL="0" indent="0">
              <a:buNone/>
              <a:defRPr sz="7700" b="1"/>
            </a:lvl1pPr>
            <a:lvl2pPr marL="1475105" indent="0">
              <a:buNone/>
              <a:defRPr sz="6500" b="1"/>
            </a:lvl2pPr>
            <a:lvl3pPr marL="2950210" indent="0">
              <a:buNone/>
              <a:defRPr sz="5800" b="1"/>
            </a:lvl3pPr>
            <a:lvl4pPr marL="4425315" indent="0">
              <a:buNone/>
              <a:defRPr sz="5200" b="1"/>
            </a:lvl4pPr>
            <a:lvl5pPr marL="5900420" indent="0">
              <a:buNone/>
              <a:defRPr sz="5200" b="1"/>
            </a:lvl5pPr>
            <a:lvl6pPr marL="7375525" indent="0">
              <a:buNone/>
              <a:defRPr sz="5200" b="1"/>
            </a:lvl6pPr>
            <a:lvl7pPr marL="8850630" indent="0">
              <a:buNone/>
              <a:defRPr sz="5200" b="1"/>
            </a:lvl7pPr>
            <a:lvl8pPr marL="10325735" indent="0">
              <a:buNone/>
              <a:defRPr sz="5200" b="1"/>
            </a:lvl8pPr>
            <a:lvl9pPr marL="11800840" indent="0">
              <a:buNone/>
              <a:defRPr sz="5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512173" y="6782388"/>
            <a:ext cx="13362782" cy="12322165"/>
          </a:xfrm>
        </p:spPr>
        <p:txBody>
          <a:bodyPr/>
          <a:lstStyle>
            <a:lvl1pPr>
              <a:defRPr sz="7700"/>
            </a:lvl1pPr>
            <a:lvl2pPr>
              <a:defRPr sz="6500"/>
            </a:lvl2pPr>
            <a:lvl3pPr>
              <a:defRPr sz="5800"/>
            </a:lvl3pPr>
            <a:lvl4pPr>
              <a:defRPr sz="5200"/>
            </a:lvl4pPr>
            <a:lvl5pPr>
              <a:defRPr sz="5200"/>
            </a:lvl5pPr>
            <a:lvl6pPr>
              <a:defRPr sz="5200"/>
            </a:lvl6pPr>
            <a:lvl7pPr>
              <a:defRPr sz="5200"/>
            </a:lvl7pPr>
            <a:lvl8pPr>
              <a:defRPr sz="5200"/>
            </a:lvl8pPr>
            <a:lvl9pPr>
              <a:defRPr sz="5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15363261" y="4787278"/>
            <a:ext cx="13368031" cy="1995110"/>
          </a:xfrm>
        </p:spPr>
        <p:txBody>
          <a:bodyPr anchor="b"/>
          <a:lstStyle>
            <a:lvl1pPr marL="0" indent="0">
              <a:buNone/>
              <a:defRPr sz="7700" b="1"/>
            </a:lvl1pPr>
            <a:lvl2pPr marL="1475105" indent="0">
              <a:buNone/>
              <a:defRPr sz="6500" b="1"/>
            </a:lvl2pPr>
            <a:lvl3pPr marL="2950210" indent="0">
              <a:buNone/>
              <a:defRPr sz="5800" b="1"/>
            </a:lvl3pPr>
            <a:lvl4pPr marL="4425315" indent="0">
              <a:buNone/>
              <a:defRPr sz="5200" b="1"/>
            </a:lvl4pPr>
            <a:lvl5pPr marL="5900420" indent="0">
              <a:buNone/>
              <a:defRPr sz="5200" b="1"/>
            </a:lvl5pPr>
            <a:lvl6pPr marL="7375525" indent="0">
              <a:buNone/>
              <a:defRPr sz="5200" b="1"/>
            </a:lvl6pPr>
            <a:lvl7pPr marL="8850630" indent="0">
              <a:buNone/>
              <a:defRPr sz="5200" b="1"/>
            </a:lvl7pPr>
            <a:lvl8pPr marL="10325735" indent="0">
              <a:buNone/>
              <a:defRPr sz="5200" b="1"/>
            </a:lvl8pPr>
            <a:lvl9pPr marL="11800840" indent="0">
              <a:buNone/>
              <a:defRPr sz="5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15363261" y="6782388"/>
            <a:ext cx="13368031" cy="12322165"/>
          </a:xfrm>
        </p:spPr>
        <p:txBody>
          <a:bodyPr/>
          <a:lstStyle>
            <a:lvl1pPr>
              <a:defRPr sz="7700"/>
            </a:lvl1pPr>
            <a:lvl2pPr>
              <a:defRPr sz="6500"/>
            </a:lvl2pPr>
            <a:lvl3pPr>
              <a:defRPr sz="5800"/>
            </a:lvl3pPr>
            <a:lvl4pPr>
              <a:defRPr sz="5200"/>
            </a:lvl4pPr>
            <a:lvl5pPr>
              <a:defRPr sz="5200"/>
            </a:lvl5pPr>
            <a:lvl6pPr>
              <a:defRPr sz="5200"/>
            </a:lvl6pPr>
            <a:lvl7pPr>
              <a:defRPr sz="5200"/>
            </a:lvl7pPr>
            <a:lvl8pPr>
              <a:defRPr sz="5200"/>
            </a:lvl8pPr>
            <a:lvl9pPr>
              <a:defRPr sz="5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83B8F-1B87-4CCB-AFA0-0CC13EE14F83}" type="datetimeFigureOut">
              <a:rPr lang="zh-CN" altLang="en-US" smtClean="0"/>
              <a:t>2026/10/29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F4597-1948-4657-8CA8-327D838F40A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83B8F-1B87-4CCB-AFA0-0CC13EE14F83}" type="datetimeFigureOut">
              <a:rPr lang="zh-CN" altLang="en-US" smtClean="0"/>
              <a:t>2026/10/29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F4597-1948-4657-8CA8-327D838F40A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83B8F-1B87-4CCB-AFA0-0CC13EE14F83}" type="datetimeFigureOut">
              <a:rPr lang="zh-CN" altLang="en-US" smtClean="0"/>
              <a:t>2026/10/29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F4597-1948-4657-8CA8-327D838F40A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512175" y="851512"/>
            <a:ext cx="9949891" cy="3623874"/>
          </a:xfrm>
        </p:spPr>
        <p:txBody>
          <a:bodyPr anchor="b"/>
          <a:lstStyle>
            <a:lvl1pPr algn="l">
              <a:defRPr sz="65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1824354" y="851513"/>
            <a:ext cx="16906936" cy="18253041"/>
          </a:xfrm>
        </p:spPr>
        <p:txBody>
          <a:bodyPr/>
          <a:lstStyle>
            <a:lvl1pPr>
              <a:defRPr sz="10300"/>
            </a:lvl1pPr>
            <a:lvl2pPr>
              <a:defRPr sz="9000"/>
            </a:lvl2pPr>
            <a:lvl3pPr>
              <a:defRPr sz="7700"/>
            </a:lvl3pPr>
            <a:lvl4pPr>
              <a:defRPr sz="6500"/>
            </a:lvl4pPr>
            <a:lvl5pPr>
              <a:defRPr sz="6500"/>
            </a:lvl5pPr>
            <a:lvl6pPr>
              <a:defRPr sz="6500"/>
            </a:lvl6pPr>
            <a:lvl7pPr>
              <a:defRPr sz="6500"/>
            </a:lvl7pPr>
            <a:lvl8pPr>
              <a:defRPr sz="6500"/>
            </a:lvl8pPr>
            <a:lvl9pPr>
              <a:defRPr sz="6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512175" y="4475387"/>
            <a:ext cx="9949891" cy="14629167"/>
          </a:xfrm>
        </p:spPr>
        <p:txBody>
          <a:bodyPr/>
          <a:lstStyle>
            <a:lvl1pPr marL="0" indent="0">
              <a:buNone/>
              <a:defRPr sz="4500"/>
            </a:lvl1pPr>
            <a:lvl2pPr marL="1475105" indent="0">
              <a:buNone/>
              <a:defRPr sz="3900"/>
            </a:lvl2pPr>
            <a:lvl3pPr marL="2950210" indent="0">
              <a:buNone/>
              <a:defRPr sz="3200"/>
            </a:lvl3pPr>
            <a:lvl4pPr marL="4425315" indent="0">
              <a:buNone/>
              <a:defRPr sz="2900"/>
            </a:lvl4pPr>
            <a:lvl5pPr marL="5900420" indent="0">
              <a:buNone/>
              <a:defRPr sz="2900"/>
            </a:lvl5pPr>
            <a:lvl6pPr marL="7375525" indent="0">
              <a:buNone/>
              <a:defRPr sz="2900"/>
            </a:lvl6pPr>
            <a:lvl7pPr marL="8850630" indent="0">
              <a:buNone/>
              <a:defRPr sz="2900"/>
            </a:lvl7pPr>
            <a:lvl8pPr marL="10325735" indent="0">
              <a:buNone/>
              <a:defRPr sz="2900"/>
            </a:lvl8pPr>
            <a:lvl9pPr marL="11800840" indent="0">
              <a:buNone/>
              <a:defRPr sz="2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83B8F-1B87-4CCB-AFA0-0CC13EE14F83}" type="datetimeFigureOut">
              <a:rPr lang="zh-CN" altLang="en-US" smtClean="0"/>
              <a:t>2026/10/29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F4597-1948-4657-8CA8-327D838F40A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927930" y="14970760"/>
            <a:ext cx="18146078" cy="1767383"/>
          </a:xfrm>
        </p:spPr>
        <p:txBody>
          <a:bodyPr anchor="b"/>
          <a:lstStyle>
            <a:lvl1pPr algn="l">
              <a:defRPr sz="65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927930" y="1910950"/>
            <a:ext cx="18146078" cy="12832080"/>
          </a:xfrm>
        </p:spPr>
        <p:txBody>
          <a:bodyPr/>
          <a:lstStyle>
            <a:lvl1pPr marL="0" indent="0">
              <a:buNone/>
              <a:defRPr sz="10300"/>
            </a:lvl1pPr>
            <a:lvl2pPr marL="1475105" indent="0">
              <a:buNone/>
              <a:defRPr sz="9000"/>
            </a:lvl2pPr>
            <a:lvl3pPr marL="2950210" indent="0">
              <a:buNone/>
              <a:defRPr sz="7700"/>
            </a:lvl3pPr>
            <a:lvl4pPr marL="4425315" indent="0">
              <a:buNone/>
              <a:defRPr sz="6500"/>
            </a:lvl4pPr>
            <a:lvl5pPr marL="5900420" indent="0">
              <a:buNone/>
              <a:defRPr sz="6500"/>
            </a:lvl5pPr>
            <a:lvl6pPr marL="7375525" indent="0">
              <a:buNone/>
              <a:defRPr sz="6500"/>
            </a:lvl6pPr>
            <a:lvl7pPr marL="8850630" indent="0">
              <a:buNone/>
              <a:defRPr sz="6500"/>
            </a:lvl7pPr>
            <a:lvl8pPr marL="10325735" indent="0">
              <a:buNone/>
              <a:defRPr sz="6500"/>
            </a:lvl8pPr>
            <a:lvl9pPr marL="11800840" indent="0">
              <a:buNone/>
              <a:defRPr sz="6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5927930" y="16738143"/>
            <a:ext cx="18146078" cy="2509977"/>
          </a:xfrm>
        </p:spPr>
        <p:txBody>
          <a:bodyPr/>
          <a:lstStyle>
            <a:lvl1pPr marL="0" indent="0">
              <a:buNone/>
              <a:defRPr sz="4500"/>
            </a:lvl1pPr>
            <a:lvl2pPr marL="1475105" indent="0">
              <a:buNone/>
              <a:defRPr sz="3900"/>
            </a:lvl2pPr>
            <a:lvl3pPr marL="2950210" indent="0">
              <a:buNone/>
              <a:defRPr sz="3200"/>
            </a:lvl3pPr>
            <a:lvl4pPr marL="4425315" indent="0">
              <a:buNone/>
              <a:defRPr sz="2900"/>
            </a:lvl4pPr>
            <a:lvl5pPr marL="5900420" indent="0">
              <a:buNone/>
              <a:defRPr sz="2900"/>
            </a:lvl5pPr>
            <a:lvl6pPr marL="7375525" indent="0">
              <a:buNone/>
              <a:defRPr sz="2900"/>
            </a:lvl6pPr>
            <a:lvl7pPr marL="8850630" indent="0">
              <a:buNone/>
              <a:defRPr sz="2900"/>
            </a:lvl7pPr>
            <a:lvl8pPr marL="10325735" indent="0">
              <a:buNone/>
              <a:defRPr sz="2900"/>
            </a:lvl8pPr>
            <a:lvl9pPr marL="11800840" indent="0">
              <a:buNone/>
              <a:defRPr sz="2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83B8F-1B87-4CCB-AFA0-0CC13EE14F83}" type="datetimeFigureOut">
              <a:rPr lang="zh-CN" altLang="en-US" smtClean="0"/>
              <a:t>2026/10/29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F4597-1948-4657-8CA8-327D838F40A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83B8F-1B87-4CCB-AFA0-0CC13EE14F83}" type="datetimeFigureOut">
              <a:rPr lang="zh-CN" altLang="en-US" smtClean="0"/>
              <a:t>2026/10/29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F4597-1948-4657-8CA8-327D838F40A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2521306" y="2673351"/>
            <a:ext cx="22504077" cy="5690275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003824" y="2673351"/>
            <a:ext cx="67013422" cy="5690275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83B8F-1B87-4CCB-AFA0-0CC13EE14F83}" type="datetimeFigureOut">
              <a:rPr lang="zh-CN" altLang="en-US" smtClean="0"/>
              <a:t>2026/10/29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F4597-1948-4657-8CA8-327D838F40A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1512173" y="856464"/>
            <a:ext cx="27219117" cy="3564467"/>
          </a:xfrm>
          <a:prstGeom prst="rect">
            <a:avLst/>
          </a:prstGeom>
        </p:spPr>
        <p:txBody>
          <a:bodyPr vert="horz" lIns="295022" tIns="147511" rIns="295022" bIns="147511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512173" y="4990255"/>
            <a:ext cx="27219117" cy="14114299"/>
          </a:xfrm>
          <a:prstGeom prst="rect">
            <a:avLst/>
          </a:prstGeom>
        </p:spPr>
        <p:txBody>
          <a:bodyPr vert="horz" lIns="295022" tIns="147511" rIns="295022" bIns="147511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1512173" y="19822397"/>
            <a:ext cx="7056808" cy="1138649"/>
          </a:xfrm>
          <a:prstGeom prst="rect">
            <a:avLst/>
          </a:prstGeom>
        </p:spPr>
        <p:txBody>
          <a:bodyPr vert="horz" lIns="295022" tIns="147511" rIns="295022" bIns="147511" rtlCol="0" anchor="ctr"/>
          <a:lstStyle>
            <a:lvl1pPr algn="l">
              <a:defRPr sz="3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883B8F-1B87-4CCB-AFA0-0CC13EE14F83}" type="datetimeFigureOut">
              <a:rPr lang="zh-CN" altLang="en-US" smtClean="0"/>
              <a:t>2026/10/29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10333183" y="19822397"/>
            <a:ext cx="9577097" cy="1138649"/>
          </a:xfrm>
          <a:prstGeom prst="rect">
            <a:avLst/>
          </a:prstGeom>
        </p:spPr>
        <p:txBody>
          <a:bodyPr vert="horz" lIns="295022" tIns="147511" rIns="295022" bIns="147511" rtlCol="0" anchor="ctr"/>
          <a:lstStyle>
            <a:lvl1pPr algn="ctr">
              <a:defRPr sz="3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21674482" y="19822397"/>
            <a:ext cx="7056808" cy="1138649"/>
          </a:xfrm>
          <a:prstGeom prst="rect">
            <a:avLst/>
          </a:prstGeom>
        </p:spPr>
        <p:txBody>
          <a:bodyPr vert="horz" lIns="295022" tIns="147511" rIns="295022" bIns="147511" rtlCol="0" anchor="ctr"/>
          <a:lstStyle>
            <a:lvl1pPr algn="r">
              <a:defRPr sz="3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1F4597-1948-4657-8CA8-327D838F40A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2950210" rtl="0" eaLnBrk="1" latinLnBrk="0" hangingPunct="1">
        <a:spcBef>
          <a:spcPct val="0"/>
        </a:spcBef>
        <a:buNone/>
        <a:defRPr sz="14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106170" indent="-1106170" algn="l" defTabSz="2950210" rtl="0" eaLnBrk="1" latinLnBrk="0" hangingPunct="1">
        <a:spcBef>
          <a:spcPct val="20000"/>
        </a:spcBef>
        <a:buFont typeface="Arial" panose="02080604020202020204" pitchFamily="34" charset="0"/>
        <a:buChar char="•"/>
        <a:defRPr sz="10300" kern="1200">
          <a:solidFill>
            <a:schemeClr val="tx1"/>
          </a:solidFill>
          <a:latin typeface="+mn-lt"/>
          <a:ea typeface="+mn-ea"/>
          <a:cs typeface="+mn-cs"/>
        </a:defRPr>
      </a:lvl1pPr>
      <a:lvl2pPr marL="2397125" indent="-922020" algn="l" defTabSz="2950210" rtl="0" eaLnBrk="1" latinLnBrk="0" hangingPunct="1">
        <a:spcBef>
          <a:spcPct val="20000"/>
        </a:spcBef>
        <a:buFont typeface="Arial" panose="02080604020202020204" pitchFamily="34" charset="0"/>
        <a:buChar char="–"/>
        <a:defRPr sz="9000" kern="1200">
          <a:solidFill>
            <a:schemeClr val="tx1"/>
          </a:solidFill>
          <a:latin typeface="+mn-lt"/>
          <a:ea typeface="+mn-ea"/>
          <a:cs typeface="+mn-cs"/>
        </a:defRPr>
      </a:lvl2pPr>
      <a:lvl3pPr marL="3688080" indent="-737870" algn="l" defTabSz="2950210" rtl="0" eaLnBrk="1" latinLnBrk="0" hangingPunct="1">
        <a:spcBef>
          <a:spcPct val="20000"/>
        </a:spcBef>
        <a:buFont typeface="Arial" panose="02080604020202020204" pitchFamily="34" charset="0"/>
        <a:buChar char="•"/>
        <a:defRPr sz="7700" kern="1200">
          <a:solidFill>
            <a:schemeClr val="tx1"/>
          </a:solidFill>
          <a:latin typeface="+mn-lt"/>
          <a:ea typeface="+mn-ea"/>
          <a:cs typeface="+mn-cs"/>
        </a:defRPr>
      </a:lvl3pPr>
      <a:lvl4pPr marL="5163185" indent="-737870" algn="l" defTabSz="2950210" rtl="0" eaLnBrk="1" latinLnBrk="0" hangingPunct="1">
        <a:spcBef>
          <a:spcPct val="20000"/>
        </a:spcBef>
        <a:buFont typeface="Arial" panose="02080604020202020204" pitchFamily="34" charset="0"/>
        <a:buChar char="–"/>
        <a:defRPr sz="6500" kern="1200">
          <a:solidFill>
            <a:schemeClr val="tx1"/>
          </a:solidFill>
          <a:latin typeface="+mn-lt"/>
          <a:ea typeface="+mn-ea"/>
          <a:cs typeface="+mn-cs"/>
        </a:defRPr>
      </a:lvl4pPr>
      <a:lvl5pPr marL="6638290" indent="-737870" algn="l" defTabSz="2950210" rtl="0" eaLnBrk="1" latinLnBrk="0" hangingPunct="1">
        <a:spcBef>
          <a:spcPct val="20000"/>
        </a:spcBef>
        <a:buFont typeface="Arial" panose="02080604020202020204" pitchFamily="34" charset="0"/>
        <a:buChar char="»"/>
        <a:defRPr sz="6500" kern="1200">
          <a:solidFill>
            <a:schemeClr val="tx1"/>
          </a:solidFill>
          <a:latin typeface="+mn-lt"/>
          <a:ea typeface="+mn-ea"/>
          <a:cs typeface="+mn-cs"/>
        </a:defRPr>
      </a:lvl5pPr>
      <a:lvl6pPr marL="8113395" indent="-737870" algn="l" defTabSz="2950210" rtl="0" eaLnBrk="1" latinLnBrk="0" hangingPunct="1">
        <a:spcBef>
          <a:spcPct val="20000"/>
        </a:spcBef>
        <a:buFont typeface="Arial" panose="02080604020202020204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6pPr>
      <a:lvl7pPr marL="9588500" indent="-737870" algn="l" defTabSz="2950210" rtl="0" eaLnBrk="1" latinLnBrk="0" hangingPunct="1">
        <a:spcBef>
          <a:spcPct val="20000"/>
        </a:spcBef>
        <a:buFont typeface="Arial" panose="02080604020202020204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7pPr>
      <a:lvl8pPr marL="11063605" indent="-737870" algn="l" defTabSz="2950210" rtl="0" eaLnBrk="1" latinLnBrk="0" hangingPunct="1">
        <a:spcBef>
          <a:spcPct val="20000"/>
        </a:spcBef>
        <a:buFont typeface="Arial" panose="02080604020202020204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8pPr>
      <a:lvl9pPr marL="12538710" indent="-737870" algn="l" defTabSz="2950210" rtl="0" eaLnBrk="1" latinLnBrk="0" hangingPunct="1">
        <a:spcBef>
          <a:spcPct val="20000"/>
        </a:spcBef>
        <a:buFont typeface="Arial" panose="02080604020202020204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2950210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1pPr>
      <a:lvl2pPr marL="1475105" algn="l" defTabSz="2950210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2pPr>
      <a:lvl3pPr marL="2950210" algn="l" defTabSz="2950210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3pPr>
      <a:lvl4pPr marL="4425315" algn="l" defTabSz="2950210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4pPr>
      <a:lvl5pPr marL="5900420" algn="l" defTabSz="2950210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5pPr>
      <a:lvl6pPr marL="7375525" algn="l" defTabSz="2950210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6pPr>
      <a:lvl7pPr marL="8850630" algn="l" defTabSz="2950210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7pPr>
      <a:lvl8pPr marL="10325735" algn="l" defTabSz="2950210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8pPr>
      <a:lvl9pPr marL="11800840" algn="l" defTabSz="2950210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FC8EF9-5B74-690F-EF3F-FDE992537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DEA72A7E-D5E5-8DFF-0F07-4A26ADF6F7D5}"/>
              </a:ext>
            </a:extLst>
          </p:cNvPr>
          <p:cNvGrpSpPr/>
          <p:nvPr/>
        </p:nvGrpSpPr>
        <p:grpSpPr>
          <a:xfrm>
            <a:off x="14723836" y="2424776"/>
            <a:ext cx="14829604" cy="14520884"/>
            <a:chOff x="13755273" y="1476376"/>
            <a:chExt cx="15798167" cy="15469284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79F272FD-FE09-441D-C780-BAA6EF8101D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</a:blip>
            <a:srcRect l="1401" t="22266" r="16040" b="21529"/>
            <a:stretch>
              <a:fillRect/>
            </a:stretch>
          </p:blipFill>
          <p:spPr>
            <a:xfrm>
              <a:off x="13867180" y="2459216"/>
              <a:ext cx="15245984" cy="7452282"/>
            </a:xfrm>
            <a:prstGeom prst="rect">
              <a:avLst/>
            </a:prstGeom>
          </p:spPr>
        </p:pic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494D72B1-07B8-EE3D-856B-83B950885EAB}"/>
                </a:ext>
              </a:extLst>
            </p:cNvPr>
            <p:cNvSpPr/>
            <p:nvPr/>
          </p:nvSpPr>
          <p:spPr>
            <a:xfrm>
              <a:off x="13867180" y="1476376"/>
              <a:ext cx="15245984" cy="745704"/>
            </a:xfrm>
            <a:prstGeom prst="rect">
              <a:avLst/>
            </a:prstGeom>
            <a:gradFill flip="none" rotWithShape="1">
              <a:gsLst>
                <a:gs pos="11000">
                  <a:schemeClr val="accent1">
                    <a:lumMod val="5000"/>
                    <a:lumOff val="95000"/>
                  </a:schemeClr>
                </a:gs>
                <a:gs pos="61000">
                  <a:srgbClr val="609DD5"/>
                </a:gs>
                <a:gs pos="100000">
                  <a:srgbClr val="619ED5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zh-CN" altLang="en-US" sz="2998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区位图</a:t>
              </a:r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75A368F3-B1E3-A93D-7972-95A62C656340}"/>
                </a:ext>
              </a:extLst>
            </p:cNvPr>
            <p:cNvSpPr/>
            <p:nvPr/>
          </p:nvSpPr>
          <p:spPr>
            <a:xfrm>
              <a:off x="13860161" y="10091712"/>
              <a:ext cx="15226930" cy="745704"/>
            </a:xfrm>
            <a:prstGeom prst="rect">
              <a:avLst/>
            </a:prstGeom>
            <a:gradFill flip="none" rotWithShape="1">
              <a:gsLst>
                <a:gs pos="11000">
                  <a:schemeClr val="accent1">
                    <a:lumMod val="5000"/>
                    <a:lumOff val="95000"/>
                  </a:schemeClr>
                </a:gs>
                <a:gs pos="61000">
                  <a:srgbClr val="609DD5"/>
                </a:gs>
                <a:gs pos="100000">
                  <a:srgbClr val="619ED5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zh-CN" altLang="en-US" sz="2998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实施深化方案</a:t>
              </a:r>
            </a:p>
          </p:txBody>
        </p:sp>
        <p:sp>
          <p:nvSpPr>
            <p:cNvPr id="44" name="任意多边形: 形状 43">
              <a:extLst>
                <a:ext uri="{FF2B5EF4-FFF2-40B4-BE49-F238E27FC236}">
                  <a16:creationId xmlns:a16="http://schemas.microsoft.com/office/drawing/2014/main" id="{8D71FA58-9EB2-D752-45CA-259C0509D55C}"/>
                </a:ext>
              </a:extLst>
            </p:cNvPr>
            <p:cNvSpPr/>
            <p:nvPr/>
          </p:nvSpPr>
          <p:spPr>
            <a:xfrm>
              <a:off x="20328788" y="6248316"/>
              <a:ext cx="535885" cy="334487"/>
            </a:xfrm>
            <a:custGeom>
              <a:avLst/>
              <a:gdLst>
                <a:gd name="csX0" fmla="*/ 0 w 1083469"/>
                <a:gd name="csY0" fmla="*/ 676275 h 676275"/>
                <a:gd name="csX1" fmla="*/ 1083469 w 1083469"/>
                <a:gd name="csY1" fmla="*/ 561975 h 676275"/>
                <a:gd name="csX2" fmla="*/ 454819 w 1083469"/>
                <a:gd name="csY2" fmla="*/ 150019 h 676275"/>
                <a:gd name="csX3" fmla="*/ 452438 w 1083469"/>
                <a:gd name="csY3" fmla="*/ 7144 h 676275"/>
                <a:gd name="csX4" fmla="*/ 140494 w 1083469"/>
                <a:gd name="csY4" fmla="*/ 0 h 676275"/>
                <a:gd name="csX5" fmla="*/ 116682 w 1083469"/>
                <a:gd name="csY5" fmla="*/ 19050 h 676275"/>
                <a:gd name="csX6" fmla="*/ 0 w 1083469"/>
                <a:gd name="csY6" fmla="*/ 676275 h 6762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083469" h="676275">
                  <a:moveTo>
                    <a:pt x="0" y="676275"/>
                  </a:moveTo>
                  <a:lnTo>
                    <a:pt x="1083469" y="561975"/>
                  </a:lnTo>
                  <a:lnTo>
                    <a:pt x="454819" y="150019"/>
                  </a:lnTo>
                  <a:cubicBezTo>
                    <a:pt x="454025" y="102394"/>
                    <a:pt x="453232" y="54769"/>
                    <a:pt x="452438" y="7144"/>
                  </a:cubicBezTo>
                  <a:lnTo>
                    <a:pt x="140494" y="0"/>
                  </a:lnTo>
                  <a:lnTo>
                    <a:pt x="116682" y="19050"/>
                  </a:lnTo>
                  <a:lnTo>
                    <a:pt x="0" y="676275"/>
                  </a:lnTo>
                  <a:close/>
                </a:path>
              </a:pathLst>
            </a:custGeom>
            <a:noFill/>
            <a:ln w="50800">
              <a:solidFill>
                <a:srgbClr val="FF0000"/>
              </a:solidFill>
            </a:ln>
          </p:spPr>
          <p:txBody>
            <a:bodyPr rtlCol="0" anchor="ctr"/>
            <a:lstStyle/>
            <a:p>
              <a:pPr algn="ctr"/>
              <a:endParaRPr lang="zh-CN" altLang="en-US" sz="2898" b="1" dirty="0">
                <a:latin typeface="Calibri" panose="020F0502020204030204" charset="0"/>
                <a:ea typeface="微软雅黑" panose="020B0503020204020204" charset="-122"/>
              </a:endParaRPr>
            </a:p>
          </p:txBody>
        </p:sp>
        <p:sp>
          <p:nvSpPr>
            <p:cNvPr id="54" name="对话气泡: 矩形 53">
              <a:extLst>
                <a:ext uri="{FF2B5EF4-FFF2-40B4-BE49-F238E27FC236}">
                  <a16:creationId xmlns:a16="http://schemas.microsoft.com/office/drawing/2014/main" id="{D5C7AC11-87B2-5997-BEBA-0C0220B535CD}"/>
                </a:ext>
              </a:extLst>
            </p:cNvPr>
            <p:cNvSpPr/>
            <p:nvPr/>
          </p:nvSpPr>
          <p:spPr>
            <a:xfrm>
              <a:off x="17561333" y="5325399"/>
              <a:ext cx="2639981" cy="562453"/>
            </a:xfrm>
            <a:prstGeom prst="wedgeRectCallout">
              <a:avLst>
                <a:gd name="adj1" fmla="val 55211"/>
                <a:gd name="adj2" fmla="val 122240"/>
              </a:avLst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998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实施深化范围</a:t>
              </a:r>
            </a:p>
          </p:txBody>
        </p:sp>
        <p:pic>
          <p:nvPicPr>
            <p:cNvPr id="455" name="图片 454">
              <a:extLst>
                <a:ext uri="{FF2B5EF4-FFF2-40B4-BE49-F238E27FC236}">
                  <a16:creationId xmlns:a16="http://schemas.microsoft.com/office/drawing/2014/main" id="{ED3D3D86-5465-3C59-EDED-714C46428F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8820" t="17068" r="14609" b="20364"/>
            <a:stretch>
              <a:fillRect/>
            </a:stretch>
          </p:blipFill>
          <p:spPr>
            <a:xfrm>
              <a:off x="13860162" y="11516452"/>
              <a:ext cx="7551936" cy="5044280"/>
            </a:xfrm>
            <a:prstGeom prst="rect">
              <a:avLst/>
            </a:prstGeom>
            <a:ln w="6350">
              <a:solidFill>
                <a:schemeClr val="tx1"/>
              </a:solidFill>
            </a:ln>
          </p:spPr>
        </p:pic>
        <p:sp>
          <p:nvSpPr>
            <p:cNvPr id="456" name="任意多边形: 形状 455">
              <a:extLst>
                <a:ext uri="{FF2B5EF4-FFF2-40B4-BE49-F238E27FC236}">
                  <a16:creationId xmlns:a16="http://schemas.microsoft.com/office/drawing/2014/main" id="{98833B6F-6AFB-F94E-94FB-3A96AF4259DF}"/>
                </a:ext>
              </a:extLst>
            </p:cNvPr>
            <p:cNvSpPr/>
            <p:nvPr/>
          </p:nvSpPr>
          <p:spPr>
            <a:xfrm>
              <a:off x="21872752" y="11884231"/>
              <a:ext cx="7084361" cy="4992628"/>
            </a:xfrm>
            <a:custGeom>
              <a:avLst/>
              <a:gdLst>
                <a:gd name="csX0" fmla="*/ 0 w 7724725"/>
                <a:gd name="csY0" fmla="*/ 0 h 5443918"/>
                <a:gd name="csX1" fmla="*/ 7724725 w 7724725"/>
                <a:gd name="csY1" fmla="*/ 0 h 5443918"/>
                <a:gd name="csX2" fmla="*/ 7724725 w 7724725"/>
                <a:gd name="csY2" fmla="*/ 5443918 h 5443918"/>
                <a:gd name="csX3" fmla="*/ 0 w 7724725"/>
                <a:gd name="csY3" fmla="*/ 5443918 h 5443918"/>
                <a:gd name="csX4" fmla="*/ 0 w 7724725"/>
                <a:gd name="csY4" fmla="*/ 0 h 5443918"/>
                <a:gd name="csX5" fmla="*/ 4220436 w 7724725"/>
                <a:gd name="csY5" fmla="*/ 3796486 h 5443918"/>
                <a:gd name="csX6" fmla="*/ 3349677 w 7724725"/>
                <a:gd name="csY6" fmla="*/ 1786282 h 5443918"/>
                <a:gd name="csX7" fmla="*/ 3195652 w 7724725"/>
                <a:gd name="csY7" fmla="*/ 1855798 h 5443918"/>
                <a:gd name="csX8" fmla="*/ 2717328 w 7724725"/>
                <a:gd name="csY8" fmla="*/ 2034254 h 5443918"/>
                <a:gd name="csX9" fmla="*/ 2229960 w 7724725"/>
                <a:gd name="csY9" fmla="*/ 2145429 h 5443918"/>
                <a:gd name="csX10" fmla="*/ 1790528 w 7724725"/>
                <a:gd name="csY10" fmla="*/ 2238349 h 5443918"/>
                <a:gd name="csX11" fmla="*/ 2052331 w 7724725"/>
                <a:gd name="csY11" fmla="*/ 2833016 h 5443918"/>
                <a:gd name="csX12" fmla="*/ 2164002 w 7724725"/>
                <a:gd name="csY12" fmla="*/ 3060501 h 5443918"/>
                <a:gd name="csX13" fmla="*/ 2226944 w 7724725"/>
                <a:gd name="csY13" fmla="*/ 3189035 h 5443918"/>
                <a:gd name="csX14" fmla="*/ 2344810 w 7724725"/>
                <a:gd name="csY14" fmla="*/ 3374746 h 5443918"/>
                <a:gd name="csX15" fmla="*/ 2475961 w 7724725"/>
                <a:gd name="csY15" fmla="*/ 3542138 h 5443918"/>
                <a:gd name="csX16" fmla="*/ 2605156 w 7724725"/>
                <a:gd name="csY16" fmla="*/ 3665703 h 5443918"/>
                <a:gd name="csX17" fmla="*/ 2737400 w 7724725"/>
                <a:gd name="csY17" fmla="*/ 3794369 h 5443918"/>
                <a:gd name="csX18" fmla="*/ 2909363 w 7724725"/>
                <a:gd name="csY18" fmla="*/ 3937380 h 5443918"/>
                <a:gd name="csX19" fmla="*/ 3081392 w 7724725"/>
                <a:gd name="csY19" fmla="*/ 4045739 h 5443918"/>
                <a:gd name="csX20" fmla="*/ 3238184 w 7724725"/>
                <a:gd name="csY20" fmla="*/ 4128590 h 5443918"/>
                <a:gd name="csX21" fmla="*/ 3387852 w 7724725"/>
                <a:gd name="csY21" fmla="*/ 4205313 h 5443918"/>
                <a:gd name="csX22" fmla="*/ 3766728 w 7724725"/>
                <a:gd name="csY22" fmla="*/ 4335471 h 5443918"/>
                <a:gd name="csX23" fmla="*/ 4021376 w 7724725"/>
                <a:gd name="csY23" fmla="*/ 4408318 h 5443918"/>
                <a:gd name="csX24" fmla="*/ 4220436 w 7724725"/>
                <a:gd name="csY24" fmla="*/ 3796486 h 54439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7724725" h="5443918">
                  <a:moveTo>
                    <a:pt x="0" y="0"/>
                  </a:moveTo>
                  <a:lnTo>
                    <a:pt x="7724725" y="0"/>
                  </a:lnTo>
                  <a:lnTo>
                    <a:pt x="7724725" y="5443918"/>
                  </a:lnTo>
                  <a:lnTo>
                    <a:pt x="0" y="5443918"/>
                  </a:lnTo>
                  <a:lnTo>
                    <a:pt x="0" y="0"/>
                  </a:lnTo>
                  <a:close/>
                  <a:moveTo>
                    <a:pt x="4220436" y="3796486"/>
                  </a:moveTo>
                  <a:lnTo>
                    <a:pt x="3349677" y="1786282"/>
                  </a:lnTo>
                  <a:lnTo>
                    <a:pt x="3195652" y="1855798"/>
                  </a:lnTo>
                  <a:lnTo>
                    <a:pt x="2717328" y="2034254"/>
                  </a:lnTo>
                  <a:lnTo>
                    <a:pt x="2229960" y="2145429"/>
                  </a:lnTo>
                  <a:lnTo>
                    <a:pt x="1790528" y="2238349"/>
                  </a:lnTo>
                  <a:lnTo>
                    <a:pt x="2052331" y="2833016"/>
                  </a:lnTo>
                  <a:lnTo>
                    <a:pt x="2164002" y="3060501"/>
                  </a:lnTo>
                  <a:lnTo>
                    <a:pt x="2226944" y="3189035"/>
                  </a:lnTo>
                  <a:lnTo>
                    <a:pt x="2344810" y="3374746"/>
                  </a:lnTo>
                  <a:lnTo>
                    <a:pt x="2475961" y="3542138"/>
                  </a:lnTo>
                  <a:lnTo>
                    <a:pt x="2605156" y="3665703"/>
                  </a:lnTo>
                  <a:lnTo>
                    <a:pt x="2737400" y="3794369"/>
                  </a:lnTo>
                  <a:lnTo>
                    <a:pt x="2909363" y="3937380"/>
                  </a:lnTo>
                  <a:lnTo>
                    <a:pt x="3081392" y="4045739"/>
                  </a:lnTo>
                  <a:lnTo>
                    <a:pt x="3238184" y="4128590"/>
                  </a:lnTo>
                  <a:lnTo>
                    <a:pt x="3387852" y="4205313"/>
                  </a:lnTo>
                  <a:lnTo>
                    <a:pt x="3766728" y="4335471"/>
                  </a:lnTo>
                  <a:lnTo>
                    <a:pt x="4021376" y="4408318"/>
                  </a:lnTo>
                  <a:lnTo>
                    <a:pt x="4220436" y="3796486"/>
                  </a:lnTo>
                  <a:close/>
                </a:path>
              </a:pathLst>
            </a:custGeom>
            <a:solidFill>
              <a:schemeClr val="bg1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457" name="图片 456">
              <a:extLst>
                <a:ext uri="{FF2B5EF4-FFF2-40B4-BE49-F238E27FC236}">
                  <a16:creationId xmlns:a16="http://schemas.microsoft.com/office/drawing/2014/main" id="{082E6B83-9DA7-866A-9D59-4AC33DAC9B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7747" t="17068" r="15745" b="20364"/>
            <a:stretch>
              <a:fillRect/>
            </a:stretch>
          </p:blipFill>
          <p:spPr>
            <a:xfrm>
              <a:off x="21568244" y="11516452"/>
              <a:ext cx="7544919" cy="5044280"/>
            </a:xfrm>
            <a:prstGeom prst="rect">
              <a:avLst/>
            </a:prstGeom>
          </p:spPr>
        </p:pic>
        <p:sp>
          <p:nvSpPr>
            <p:cNvPr id="458" name="任意多边形: 形状 457">
              <a:extLst>
                <a:ext uri="{FF2B5EF4-FFF2-40B4-BE49-F238E27FC236}">
                  <a16:creationId xmlns:a16="http://schemas.microsoft.com/office/drawing/2014/main" id="{86C07651-2A20-4E62-0B37-925F7BF1A914}"/>
                </a:ext>
              </a:extLst>
            </p:cNvPr>
            <p:cNvSpPr/>
            <p:nvPr/>
          </p:nvSpPr>
          <p:spPr>
            <a:xfrm>
              <a:off x="21525898" y="11458395"/>
              <a:ext cx="7729438" cy="5334035"/>
            </a:xfrm>
            <a:custGeom>
              <a:avLst/>
              <a:gdLst>
                <a:gd name="csX0" fmla="*/ 0 w 8041844"/>
                <a:gd name="csY0" fmla="*/ 0 h 5549625"/>
                <a:gd name="csX1" fmla="*/ 8026743 w 8041844"/>
                <a:gd name="csY1" fmla="*/ 75505 h 5549625"/>
                <a:gd name="csX2" fmla="*/ 8041844 w 8041844"/>
                <a:gd name="csY2" fmla="*/ 5549625 h 5549625"/>
                <a:gd name="csX3" fmla="*/ 30202 w 8041844"/>
                <a:gd name="csY3" fmla="*/ 5549625 h 5549625"/>
                <a:gd name="csX4" fmla="*/ 0 w 8041844"/>
                <a:gd name="csY4" fmla="*/ 0 h 5549625"/>
                <a:gd name="csX5" fmla="*/ 4362494 w 8041844"/>
                <a:gd name="csY5" fmla="*/ 4526785 h 5549625"/>
                <a:gd name="csX6" fmla="*/ 4544314 w 8041844"/>
                <a:gd name="csY6" fmla="*/ 3936039 h 5549625"/>
                <a:gd name="csX7" fmla="*/ 4554701 w 8041844"/>
                <a:gd name="csY7" fmla="*/ 3858145 h 5549625"/>
                <a:gd name="csX8" fmla="*/ 4559893 w 8041844"/>
                <a:gd name="csY8" fmla="*/ 3785443 h 5549625"/>
                <a:gd name="csX9" fmla="*/ 4542584 w 8041844"/>
                <a:gd name="csY9" fmla="*/ 2381605 h 5549625"/>
                <a:gd name="csX10" fmla="*/ 5499824 w 8041844"/>
                <a:gd name="csY10" fmla="*/ 2350447 h 5549625"/>
                <a:gd name="csX11" fmla="*/ 5510209 w 8041844"/>
                <a:gd name="csY11" fmla="*/ 2156575 h 5549625"/>
                <a:gd name="csX12" fmla="*/ 5084385 w 8041844"/>
                <a:gd name="csY12" fmla="*/ 2121956 h 5549625"/>
                <a:gd name="csX13" fmla="*/ 5022068 w 8041844"/>
                <a:gd name="csY13" fmla="*/ 1858844 h 5549625"/>
                <a:gd name="csX14" fmla="*/ 5170934 w 8041844"/>
                <a:gd name="csY14" fmla="*/ 1803452 h 5549625"/>
                <a:gd name="csX15" fmla="*/ 4959753 w 8041844"/>
                <a:gd name="csY15" fmla="*/ 958726 h 5549625"/>
                <a:gd name="csX16" fmla="*/ 4672407 w 8041844"/>
                <a:gd name="csY16" fmla="*/ 1176832 h 5549625"/>
                <a:gd name="csX17" fmla="*/ 4274278 w 8041844"/>
                <a:gd name="csY17" fmla="*/ 1450329 h 5549625"/>
                <a:gd name="csX18" fmla="*/ 3799985 w 8041844"/>
                <a:gd name="csY18" fmla="*/ 1720364 h 5549625"/>
                <a:gd name="csX19" fmla="*/ 3455383 w 8041844"/>
                <a:gd name="csY19" fmla="*/ 1846686 h 5549625"/>
                <a:gd name="csX20" fmla="*/ 3301358 w 8041844"/>
                <a:gd name="csY20" fmla="*/ 1916202 h 5549625"/>
                <a:gd name="csX21" fmla="*/ 2823034 w 8041844"/>
                <a:gd name="csY21" fmla="*/ 2094658 h 5549625"/>
                <a:gd name="csX22" fmla="*/ 2335666 w 8041844"/>
                <a:gd name="csY22" fmla="*/ 2205833 h 5549625"/>
                <a:gd name="csX23" fmla="*/ 1896234 w 8041844"/>
                <a:gd name="csY23" fmla="*/ 2298753 h 5549625"/>
                <a:gd name="csX24" fmla="*/ 2158037 w 8041844"/>
                <a:gd name="csY24" fmla="*/ 2893420 h 5549625"/>
                <a:gd name="csX25" fmla="*/ 2269708 w 8041844"/>
                <a:gd name="csY25" fmla="*/ 3120905 h 5549625"/>
                <a:gd name="csX26" fmla="*/ 2332650 w 8041844"/>
                <a:gd name="csY26" fmla="*/ 3249439 h 5549625"/>
                <a:gd name="csX27" fmla="*/ 2450516 w 8041844"/>
                <a:gd name="csY27" fmla="*/ 3435150 h 5549625"/>
                <a:gd name="csX28" fmla="*/ 2581667 w 8041844"/>
                <a:gd name="csY28" fmla="*/ 3602542 h 5549625"/>
                <a:gd name="csX29" fmla="*/ 2710862 w 8041844"/>
                <a:gd name="csY29" fmla="*/ 3726107 h 5549625"/>
                <a:gd name="csX30" fmla="*/ 2843106 w 8041844"/>
                <a:gd name="csY30" fmla="*/ 3854773 h 5549625"/>
                <a:gd name="csX31" fmla="*/ 3015069 w 8041844"/>
                <a:gd name="csY31" fmla="*/ 3997784 h 5549625"/>
                <a:gd name="csX32" fmla="*/ 3187098 w 8041844"/>
                <a:gd name="csY32" fmla="*/ 4106143 h 5549625"/>
                <a:gd name="csX33" fmla="*/ 3343890 w 8041844"/>
                <a:gd name="csY33" fmla="*/ 4188994 h 5549625"/>
                <a:gd name="csX34" fmla="*/ 3493558 w 8041844"/>
                <a:gd name="csY34" fmla="*/ 4265717 h 5549625"/>
                <a:gd name="csX35" fmla="*/ 3872434 w 8041844"/>
                <a:gd name="csY35" fmla="*/ 4395875 h 5549625"/>
                <a:gd name="csX36" fmla="*/ 4127082 w 8041844"/>
                <a:gd name="csY36" fmla="*/ 4468722 h 5549625"/>
                <a:gd name="csX37" fmla="*/ 4362494 w 8041844"/>
                <a:gd name="csY37" fmla="*/ 4526785 h 55496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</a:cxnLst>
              <a:rect l="l" t="t" r="r" b="b"/>
              <a:pathLst>
                <a:path w="8041844" h="5549625">
                  <a:moveTo>
                    <a:pt x="0" y="0"/>
                  </a:moveTo>
                  <a:lnTo>
                    <a:pt x="8026743" y="75505"/>
                  </a:lnTo>
                  <a:cubicBezTo>
                    <a:pt x="8031777" y="1900212"/>
                    <a:pt x="8036810" y="3724918"/>
                    <a:pt x="8041844" y="5549625"/>
                  </a:cubicBezTo>
                  <a:lnTo>
                    <a:pt x="30202" y="5549625"/>
                  </a:lnTo>
                  <a:lnTo>
                    <a:pt x="0" y="0"/>
                  </a:lnTo>
                  <a:close/>
                  <a:moveTo>
                    <a:pt x="4362494" y="4526785"/>
                  </a:moveTo>
                  <a:lnTo>
                    <a:pt x="4544314" y="3936039"/>
                  </a:lnTo>
                  <a:lnTo>
                    <a:pt x="4554701" y="3858145"/>
                  </a:lnTo>
                  <a:lnTo>
                    <a:pt x="4559893" y="3785443"/>
                  </a:lnTo>
                  <a:lnTo>
                    <a:pt x="4542584" y="2381605"/>
                  </a:lnTo>
                  <a:lnTo>
                    <a:pt x="5499824" y="2350447"/>
                  </a:lnTo>
                  <a:lnTo>
                    <a:pt x="5510209" y="2156575"/>
                  </a:lnTo>
                  <a:lnTo>
                    <a:pt x="5084385" y="2121956"/>
                  </a:lnTo>
                  <a:lnTo>
                    <a:pt x="5022068" y="1858844"/>
                  </a:lnTo>
                  <a:lnTo>
                    <a:pt x="5170934" y="1803452"/>
                  </a:lnTo>
                  <a:lnTo>
                    <a:pt x="4959753" y="958726"/>
                  </a:lnTo>
                  <a:lnTo>
                    <a:pt x="4672407" y="1176832"/>
                  </a:lnTo>
                  <a:lnTo>
                    <a:pt x="4274278" y="1450329"/>
                  </a:lnTo>
                  <a:lnTo>
                    <a:pt x="3799985" y="1720364"/>
                  </a:lnTo>
                  <a:lnTo>
                    <a:pt x="3455383" y="1846686"/>
                  </a:lnTo>
                  <a:lnTo>
                    <a:pt x="3301358" y="1916202"/>
                  </a:lnTo>
                  <a:lnTo>
                    <a:pt x="2823034" y="2094658"/>
                  </a:lnTo>
                  <a:lnTo>
                    <a:pt x="2335666" y="2205833"/>
                  </a:lnTo>
                  <a:lnTo>
                    <a:pt x="1896234" y="2298753"/>
                  </a:lnTo>
                  <a:lnTo>
                    <a:pt x="2158037" y="2893420"/>
                  </a:lnTo>
                  <a:lnTo>
                    <a:pt x="2269708" y="3120905"/>
                  </a:lnTo>
                  <a:lnTo>
                    <a:pt x="2332650" y="3249439"/>
                  </a:lnTo>
                  <a:lnTo>
                    <a:pt x="2450516" y="3435150"/>
                  </a:lnTo>
                  <a:lnTo>
                    <a:pt x="2581667" y="3602542"/>
                  </a:lnTo>
                  <a:lnTo>
                    <a:pt x="2710862" y="3726107"/>
                  </a:lnTo>
                  <a:lnTo>
                    <a:pt x="2843106" y="3854773"/>
                  </a:lnTo>
                  <a:lnTo>
                    <a:pt x="3015069" y="3997784"/>
                  </a:lnTo>
                  <a:lnTo>
                    <a:pt x="3187098" y="4106143"/>
                  </a:lnTo>
                  <a:lnTo>
                    <a:pt x="3343890" y="4188994"/>
                  </a:lnTo>
                  <a:lnTo>
                    <a:pt x="3493558" y="4265717"/>
                  </a:lnTo>
                  <a:lnTo>
                    <a:pt x="3872434" y="4395875"/>
                  </a:lnTo>
                  <a:lnTo>
                    <a:pt x="4127082" y="4468722"/>
                  </a:lnTo>
                  <a:lnTo>
                    <a:pt x="4362494" y="4526785"/>
                  </a:lnTo>
                  <a:close/>
                </a:path>
              </a:pathLst>
            </a:custGeom>
            <a:solidFill>
              <a:schemeClr val="bg1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9" name="文本框 458">
              <a:extLst>
                <a:ext uri="{FF2B5EF4-FFF2-40B4-BE49-F238E27FC236}">
                  <a16:creationId xmlns:a16="http://schemas.microsoft.com/office/drawing/2014/main" id="{0A2AE021-217D-D40F-BD8D-21F9103548EC}"/>
                </a:ext>
              </a:extLst>
            </p:cNvPr>
            <p:cNvSpPr txBox="1"/>
            <p:nvPr/>
          </p:nvSpPr>
          <p:spPr>
            <a:xfrm rot="2449808">
              <a:off x="15834652" y="15123433"/>
              <a:ext cx="91563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龙   井   路</a:t>
              </a:r>
            </a:p>
          </p:txBody>
        </p:sp>
        <p:sp>
          <p:nvSpPr>
            <p:cNvPr id="460" name="文本框 459">
              <a:extLst>
                <a:ext uri="{FF2B5EF4-FFF2-40B4-BE49-F238E27FC236}">
                  <a16:creationId xmlns:a16="http://schemas.microsoft.com/office/drawing/2014/main" id="{752F9B72-C586-7DE7-CD75-B57AF3C42AA7}"/>
                </a:ext>
              </a:extLst>
            </p:cNvPr>
            <p:cNvSpPr txBox="1"/>
            <p:nvPr/>
          </p:nvSpPr>
          <p:spPr>
            <a:xfrm rot="2449808">
              <a:off x="23717848" y="15179941"/>
              <a:ext cx="91563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龙   井   路</a:t>
              </a:r>
            </a:p>
          </p:txBody>
        </p:sp>
        <p:pic>
          <p:nvPicPr>
            <p:cNvPr id="461" name="图片 460">
              <a:extLst>
                <a:ext uri="{FF2B5EF4-FFF2-40B4-BE49-F238E27FC236}">
                  <a16:creationId xmlns:a16="http://schemas.microsoft.com/office/drawing/2014/main" id="{879BC6A7-78EE-2864-0339-94E7FB362C9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8053322" y="11604006"/>
              <a:ext cx="900590" cy="1039791"/>
            </a:xfrm>
            <a:prstGeom prst="rect">
              <a:avLst/>
            </a:prstGeom>
          </p:spPr>
        </p:pic>
        <p:sp>
          <p:nvSpPr>
            <p:cNvPr id="464" name="任意多边形: 形状 463">
              <a:extLst>
                <a:ext uri="{FF2B5EF4-FFF2-40B4-BE49-F238E27FC236}">
                  <a16:creationId xmlns:a16="http://schemas.microsoft.com/office/drawing/2014/main" id="{ECD5D736-F159-0CE6-3084-1735757B837F}"/>
                </a:ext>
              </a:extLst>
            </p:cNvPr>
            <p:cNvSpPr/>
            <p:nvPr/>
          </p:nvSpPr>
          <p:spPr>
            <a:xfrm>
              <a:off x="13755273" y="11468308"/>
              <a:ext cx="7802010" cy="5305007"/>
            </a:xfrm>
            <a:custGeom>
              <a:avLst/>
              <a:gdLst>
                <a:gd name="csX0" fmla="*/ 0 w 8117349"/>
                <a:gd name="csY0" fmla="*/ 1 h 5519423"/>
                <a:gd name="csX1" fmla="*/ 7998807 w 8117349"/>
                <a:gd name="csY1" fmla="*/ 0 h 5519423"/>
                <a:gd name="csX2" fmla="*/ 8117349 w 8117349"/>
                <a:gd name="csY2" fmla="*/ 5459019 h 5519423"/>
                <a:gd name="csX3" fmla="*/ 30202 w 8117349"/>
                <a:gd name="csY3" fmla="*/ 5519423 h 5519423"/>
                <a:gd name="csX4" fmla="*/ 0 w 8117349"/>
                <a:gd name="csY4" fmla="*/ 1 h 5519423"/>
                <a:gd name="csX5" fmla="*/ 4286990 w 8117349"/>
                <a:gd name="csY5" fmla="*/ 4541886 h 5519423"/>
                <a:gd name="csX6" fmla="*/ 4468810 w 8117349"/>
                <a:gd name="csY6" fmla="*/ 3951140 h 5519423"/>
                <a:gd name="csX7" fmla="*/ 4479197 w 8117349"/>
                <a:gd name="csY7" fmla="*/ 3873246 h 5519423"/>
                <a:gd name="csX8" fmla="*/ 4484389 w 8117349"/>
                <a:gd name="csY8" fmla="*/ 3800544 h 5519423"/>
                <a:gd name="csX9" fmla="*/ 4467080 w 8117349"/>
                <a:gd name="csY9" fmla="*/ 2396706 h 5519423"/>
                <a:gd name="csX10" fmla="*/ 5424320 w 8117349"/>
                <a:gd name="csY10" fmla="*/ 2365548 h 5519423"/>
                <a:gd name="csX11" fmla="*/ 5434705 w 8117349"/>
                <a:gd name="csY11" fmla="*/ 2171676 h 5519423"/>
                <a:gd name="csX12" fmla="*/ 5008881 w 8117349"/>
                <a:gd name="csY12" fmla="*/ 2137057 h 5519423"/>
                <a:gd name="csX13" fmla="*/ 4946564 w 8117349"/>
                <a:gd name="csY13" fmla="*/ 1873945 h 5519423"/>
                <a:gd name="csX14" fmla="*/ 5095430 w 8117349"/>
                <a:gd name="csY14" fmla="*/ 1818553 h 5519423"/>
                <a:gd name="csX15" fmla="*/ 4884249 w 8117349"/>
                <a:gd name="csY15" fmla="*/ 973827 h 5519423"/>
                <a:gd name="csX16" fmla="*/ 4596903 w 8117349"/>
                <a:gd name="csY16" fmla="*/ 1191933 h 5519423"/>
                <a:gd name="csX17" fmla="*/ 4198774 w 8117349"/>
                <a:gd name="csY17" fmla="*/ 1465430 h 5519423"/>
                <a:gd name="csX18" fmla="*/ 3714571 w 8117349"/>
                <a:gd name="csY18" fmla="*/ 1700781 h 5519423"/>
                <a:gd name="csX19" fmla="*/ 3379879 w 8117349"/>
                <a:gd name="csY19" fmla="*/ 1861787 h 5519423"/>
                <a:gd name="csX20" fmla="*/ 3225854 w 8117349"/>
                <a:gd name="csY20" fmla="*/ 1931303 h 5519423"/>
                <a:gd name="csX21" fmla="*/ 2747530 w 8117349"/>
                <a:gd name="csY21" fmla="*/ 2109759 h 5519423"/>
                <a:gd name="csX22" fmla="*/ 2260162 w 8117349"/>
                <a:gd name="csY22" fmla="*/ 2220934 h 5519423"/>
                <a:gd name="csX23" fmla="*/ 1820730 w 8117349"/>
                <a:gd name="csY23" fmla="*/ 2313854 h 5519423"/>
                <a:gd name="csX24" fmla="*/ 2082533 w 8117349"/>
                <a:gd name="csY24" fmla="*/ 2908521 h 5519423"/>
                <a:gd name="csX25" fmla="*/ 2194204 w 8117349"/>
                <a:gd name="csY25" fmla="*/ 3136006 h 5519423"/>
                <a:gd name="csX26" fmla="*/ 2257146 w 8117349"/>
                <a:gd name="csY26" fmla="*/ 3264540 h 5519423"/>
                <a:gd name="csX27" fmla="*/ 2375012 w 8117349"/>
                <a:gd name="csY27" fmla="*/ 3450251 h 5519423"/>
                <a:gd name="csX28" fmla="*/ 2506163 w 8117349"/>
                <a:gd name="csY28" fmla="*/ 3617643 h 5519423"/>
                <a:gd name="csX29" fmla="*/ 2635358 w 8117349"/>
                <a:gd name="csY29" fmla="*/ 3741208 h 5519423"/>
                <a:gd name="csX30" fmla="*/ 2767602 w 8117349"/>
                <a:gd name="csY30" fmla="*/ 3869874 h 5519423"/>
                <a:gd name="csX31" fmla="*/ 2939565 w 8117349"/>
                <a:gd name="csY31" fmla="*/ 4012885 h 5519423"/>
                <a:gd name="csX32" fmla="*/ 3111594 w 8117349"/>
                <a:gd name="csY32" fmla="*/ 4121244 h 5519423"/>
                <a:gd name="csX33" fmla="*/ 3268386 w 8117349"/>
                <a:gd name="csY33" fmla="*/ 4204095 h 5519423"/>
                <a:gd name="csX34" fmla="*/ 3418054 w 8117349"/>
                <a:gd name="csY34" fmla="*/ 4280818 h 5519423"/>
                <a:gd name="csX35" fmla="*/ 3796930 w 8117349"/>
                <a:gd name="csY35" fmla="*/ 4410976 h 5519423"/>
                <a:gd name="csX36" fmla="*/ 4051578 w 8117349"/>
                <a:gd name="csY36" fmla="*/ 4483823 h 5519423"/>
                <a:gd name="csX37" fmla="*/ 4286990 w 8117349"/>
                <a:gd name="csY37" fmla="*/ 4541886 h 55194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</a:cxnLst>
              <a:rect l="l" t="t" r="r" b="b"/>
              <a:pathLst>
                <a:path w="8117349" h="5519423">
                  <a:moveTo>
                    <a:pt x="0" y="1"/>
                  </a:moveTo>
                  <a:lnTo>
                    <a:pt x="7998807" y="0"/>
                  </a:lnTo>
                  <a:lnTo>
                    <a:pt x="8117349" y="5459019"/>
                  </a:lnTo>
                  <a:lnTo>
                    <a:pt x="30202" y="5519423"/>
                  </a:lnTo>
                  <a:lnTo>
                    <a:pt x="0" y="1"/>
                  </a:lnTo>
                  <a:close/>
                  <a:moveTo>
                    <a:pt x="4286990" y="4541886"/>
                  </a:moveTo>
                  <a:lnTo>
                    <a:pt x="4468810" y="3951140"/>
                  </a:lnTo>
                  <a:lnTo>
                    <a:pt x="4479197" y="3873246"/>
                  </a:lnTo>
                  <a:lnTo>
                    <a:pt x="4484389" y="3800544"/>
                  </a:lnTo>
                  <a:lnTo>
                    <a:pt x="4467080" y="2396706"/>
                  </a:lnTo>
                  <a:lnTo>
                    <a:pt x="5424320" y="2365548"/>
                  </a:lnTo>
                  <a:lnTo>
                    <a:pt x="5434705" y="2171676"/>
                  </a:lnTo>
                  <a:lnTo>
                    <a:pt x="5008881" y="2137057"/>
                  </a:lnTo>
                  <a:lnTo>
                    <a:pt x="4946564" y="1873945"/>
                  </a:lnTo>
                  <a:lnTo>
                    <a:pt x="5095430" y="1818553"/>
                  </a:lnTo>
                  <a:lnTo>
                    <a:pt x="4884249" y="973827"/>
                  </a:lnTo>
                  <a:lnTo>
                    <a:pt x="4596903" y="1191933"/>
                  </a:lnTo>
                  <a:lnTo>
                    <a:pt x="4198774" y="1465430"/>
                  </a:lnTo>
                  <a:lnTo>
                    <a:pt x="3714571" y="1700781"/>
                  </a:lnTo>
                  <a:lnTo>
                    <a:pt x="3379879" y="1861787"/>
                  </a:lnTo>
                  <a:lnTo>
                    <a:pt x="3225854" y="1931303"/>
                  </a:lnTo>
                  <a:lnTo>
                    <a:pt x="2747530" y="2109759"/>
                  </a:lnTo>
                  <a:lnTo>
                    <a:pt x="2260162" y="2220934"/>
                  </a:lnTo>
                  <a:lnTo>
                    <a:pt x="1820730" y="2313854"/>
                  </a:lnTo>
                  <a:lnTo>
                    <a:pt x="2082533" y="2908521"/>
                  </a:lnTo>
                  <a:lnTo>
                    <a:pt x="2194204" y="3136006"/>
                  </a:lnTo>
                  <a:lnTo>
                    <a:pt x="2257146" y="3264540"/>
                  </a:lnTo>
                  <a:lnTo>
                    <a:pt x="2375012" y="3450251"/>
                  </a:lnTo>
                  <a:lnTo>
                    <a:pt x="2506163" y="3617643"/>
                  </a:lnTo>
                  <a:lnTo>
                    <a:pt x="2635358" y="3741208"/>
                  </a:lnTo>
                  <a:lnTo>
                    <a:pt x="2767602" y="3869874"/>
                  </a:lnTo>
                  <a:lnTo>
                    <a:pt x="2939565" y="4012885"/>
                  </a:lnTo>
                  <a:lnTo>
                    <a:pt x="3111594" y="4121244"/>
                  </a:lnTo>
                  <a:lnTo>
                    <a:pt x="3268386" y="4204095"/>
                  </a:lnTo>
                  <a:lnTo>
                    <a:pt x="3418054" y="4280818"/>
                  </a:lnTo>
                  <a:lnTo>
                    <a:pt x="3796930" y="4410976"/>
                  </a:lnTo>
                  <a:lnTo>
                    <a:pt x="4051578" y="4483823"/>
                  </a:lnTo>
                  <a:lnTo>
                    <a:pt x="4286990" y="4541886"/>
                  </a:lnTo>
                  <a:close/>
                </a:path>
              </a:pathLst>
            </a:custGeom>
            <a:solidFill>
              <a:schemeClr val="bg1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74" name="组合 473">
              <a:extLst>
                <a:ext uri="{FF2B5EF4-FFF2-40B4-BE49-F238E27FC236}">
                  <a16:creationId xmlns:a16="http://schemas.microsoft.com/office/drawing/2014/main" id="{9AE26434-860E-E66A-A2AF-15F88425BC3F}"/>
                </a:ext>
              </a:extLst>
            </p:cNvPr>
            <p:cNvGrpSpPr/>
            <p:nvPr/>
          </p:nvGrpSpPr>
          <p:grpSpPr>
            <a:xfrm>
              <a:off x="19696004" y="16139633"/>
              <a:ext cx="2176748" cy="307777"/>
              <a:chOff x="6773673" y="6441701"/>
              <a:chExt cx="2264727" cy="320216"/>
            </a:xfrm>
          </p:grpSpPr>
          <p:sp>
            <p:nvSpPr>
              <p:cNvPr id="1037" name="矩形 1036">
                <a:extLst>
                  <a:ext uri="{FF2B5EF4-FFF2-40B4-BE49-F238E27FC236}">
                    <a16:creationId xmlns:a16="http://schemas.microsoft.com/office/drawing/2014/main" id="{ACCFCB1A-3735-D29B-9B96-FF7CED52B181}"/>
                  </a:ext>
                </a:extLst>
              </p:cNvPr>
              <p:cNvSpPr/>
              <p:nvPr/>
            </p:nvSpPr>
            <p:spPr bwMode="auto">
              <a:xfrm>
                <a:off x="6773673" y="6532822"/>
                <a:ext cx="324485" cy="162243"/>
              </a:xfrm>
              <a:prstGeom prst="rect">
                <a:avLst/>
              </a:prstGeom>
              <a:noFill/>
              <a:ln w="22225">
                <a:solidFill>
                  <a:srgbClr val="FF0000"/>
                </a:solidFill>
                <a:prstDash val="solid"/>
                <a:tailEnd type="triangle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28016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336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38" name="TextBox 19">
                <a:extLst>
                  <a:ext uri="{FF2B5EF4-FFF2-40B4-BE49-F238E27FC236}">
                    <a16:creationId xmlns:a16="http://schemas.microsoft.com/office/drawing/2014/main" id="{BC0F3750-A27C-B82E-9997-C23693653252}"/>
                  </a:ext>
                </a:extLst>
              </p:cNvPr>
              <p:cNvSpPr txBox="1"/>
              <p:nvPr/>
            </p:nvSpPr>
            <p:spPr>
              <a:xfrm>
                <a:off x="7098157" y="6441701"/>
                <a:ext cx="1940243" cy="32021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lvl1pPr marL="228600" indent="-228600" algn="l" rtl="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indent="0" defTabSz="1322832" eaLnBrk="1" hangingPunct="1">
                  <a:lnSpc>
                    <a:spcPct val="100000"/>
                  </a:lnSpc>
                  <a:spcBef>
                    <a:spcPct val="0"/>
                  </a:spcBef>
                  <a:buNone/>
                </a:pPr>
                <a:r>
                  <a:rPr lang="zh-CN" altLang="en-US" sz="1400" dirty="0">
                    <a:solidFill>
                      <a:srgbClr val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实施深化范围</a:t>
                </a:r>
              </a:p>
            </p:txBody>
          </p:sp>
        </p:grpSp>
        <p:sp>
          <p:nvSpPr>
            <p:cNvPr id="1039" name="任意多边形: 形状 1038">
              <a:extLst>
                <a:ext uri="{FF2B5EF4-FFF2-40B4-BE49-F238E27FC236}">
                  <a16:creationId xmlns:a16="http://schemas.microsoft.com/office/drawing/2014/main" id="{6A0DDEB1-45B0-3AC2-3C0E-C556C842B91B}"/>
                </a:ext>
              </a:extLst>
            </p:cNvPr>
            <p:cNvSpPr/>
            <p:nvPr/>
          </p:nvSpPr>
          <p:spPr>
            <a:xfrm>
              <a:off x="23345073" y="12366740"/>
              <a:ext cx="3471917" cy="3443176"/>
            </a:xfrm>
            <a:custGeom>
              <a:avLst/>
              <a:gdLst>
                <a:gd name="csX0" fmla="*/ 3089611 w 3640315"/>
                <a:gd name="csY0" fmla="*/ 0 h 3594400"/>
                <a:gd name="csX1" fmla="*/ 3296919 w 3640315"/>
                <a:gd name="csY1" fmla="*/ 845273 h 3594400"/>
                <a:gd name="csX2" fmla="*/ 3133768 w 3640315"/>
                <a:gd name="csY2" fmla="*/ 890823 h 3594400"/>
                <a:gd name="csX3" fmla="*/ 3210689 w 3640315"/>
                <a:gd name="csY3" fmla="*/ 1170218 h 3594400"/>
                <a:gd name="csX4" fmla="*/ 3632563 w 3640315"/>
                <a:gd name="csY4" fmla="*/ 1198542 h 3594400"/>
                <a:gd name="csX5" fmla="*/ 3640315 w 3640315"/>
                <a:gd name="csY5" fmla="*/ 1408503 h 3594400"/>
                <a:gd name="csX6" fmla="*/ 2660876 w 3640315"/>
                <a:gd name="csY6" fmla="*/ 1425993 h 3594400"/>
                <a:gd name="csX7" fmla="*/ 2684758 w 3640315"/>
                <a:gd name="csY7" fmla="*/ 2792722 h 3594400"/>
                <a:gd name="csX8" fmla="*/ 2680518 w 3640315"/>
                <a:gd name="csY8" fmla="*/ 2878323 h 3594400"/>
                <a:gd name="csX9" fmla="*/ 2662994 w 3640315"/>
                <a:gd name="csY9" fmla="*/ 2982243 h 3594400"/>
                <a:gd name="csX10" fmla="*/ 2478375 w 3640315"/>
                <a:gd name="csY10" fmla="*/ 3594400 h 3594400"/>
                <a:gd name="csX11" fmla="*/ 2230848 w 3640315"/>
                <a:gd name="csY11" fmla="*/ 3527682 h 3594400"/>
                <a:gd name="csX12" fmla="*/ 1976200 w 3640315"/>
                <a:gd name="csY12" fmla="*/ 3454835 h 3594400"/>
                <a:gd name="csX13" fmla="*/ 1597324 w 3640315"/>
                <a:gd name="csY13" fmla="*/ 3324677 h 3594400"/>
                <a:gd name="csX14" fmla="*/ 1447656 w 3640315"/>
                <a:gd name="csY14" fmla="*/ 3247954 h 3594400"/>
                <a:gd name="csX15" fmla="*/ 1290864 w 3640315"/>
                <a:gd name="csY15" fmla="*/ 3165103 h 3594400"/>
                <a:gd name="csX16" fmla="*/ 1118835 w 3640315"/>
                <a:gd name="csY16" fmla="*/ 3056744 h 3594400"/>
                <a:gd name="csX17" fmla="*/ 946872 w 3640315"/>
                <a:gd name="csY17" fmla="*/ 2913733 h 3594400"/>
                <a:gd name="csX18" fmla="*/ 814628 w 3640315"/>
                <a:gd name="csY18" fmla="*/ 2785067 h 3594400"/>
                <a:gd name="csX19" fmla="*/ 685433 w 3640315"/>
                <a:gd name="csY19" fmla="*/ 2661502 h 3594400"/>
                <a:gd name="csX20" fmla="*/ 554282 w 3640315"/>
                <a:gd name="csY20" fmla="*/ 2494110 h 3594400"/>
                <a:gd name="csX21" fmla="*/ 436416 w 3640315"/>
                <a:gd name="csY21" fmla="*/ 2308399 h 3594400"/>
                <a:gd name="csX22" fmla="*/ 373474 w 3640315"/>
                <a:gd name="csY22" fmla="*/ 2179865 h 3594400"/>
                <a:gd name="csX23" fmla="*/ 261803 w 3640315"/>
                <a:gd name="csY23" fmla="*/ 1952380 h 3594400"/>
                <a:gd name="csX24" fmla="*/ 0 w 3640315"/>
                <a:gd name="csY24" fmla="*/ 1357713 h 3594400"/>
                <a:gd name="csX25" fmla="*/ 439432 w 3640315"/>
                <a:gd name="csY25" fmla="*/ 1264793 h 3594400"/>
                <a:gd name="csX26" fmla="*/ 926800 w 3640315"/>
                <a:gd name="csY26" fmla="*/ 1153618 h 3594400"/>
                <a:gd name="csX27" fmla="*/ 1405124 w 3640315"/>
                <a:gd name="csY27" fmla="*/ 975162 h 3594400"/>
                <a:gd name="csX28" fmla="*/ 1559149 w 3640315"/>
                <a:gd name="csY28" fmla="*/ 905646 h 3594400"/>
                <a:gd name="csX29" fmla="*/ 1773060 w 3640315"/>
                <a:gd name="csY29" fmla="*/ 809345 h 3594400"/>
                <a:gd name="csX30" fmla="*/ 2100796 w 3640315"/>
                <a:gd name="csY30" fmla="*/ 656480 h 3594400"/>
                <a:gd name="csX31" fmla="*/ 2341597 w 3640315"/>
                <a:gd name="csY31" fmla="*/ 509163 h 3594400"/>
                <a:gd name="csX32" fmla="*/ 2378302 w 3640315"/>
                <a:gd name="csY32" fmla="*/ 501080 h 3594400"/>
                <a:gd name="csX33" fmla="*/ 2606880 w 3640315"/>
                <a:gd name="csY33" fmla="*/ 350683 h 3594400"/>
                <a:gd name="csX34" fmla="*/ 2788517 w 3640315"/>
                <a:gd name="csY34" fmla="*/ 231790 h 3594400"/>
                <a:gd name="csX35" fmla="*/ 2966112 w 3640315"/>
                <a:gd name="csY35" fmla="*/ 94544 h 3594400"/>
                <a:gd name="csX36" fmla="*/ 3089611 w 3640315"/>
                <a:gd name="csY36" fmla="*/ 0 h 35944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3640315" h="3594400">
                  <a:moveTo>
                    <a:pt x="3089611" y="0"/>
                  </a:moveTo>
                  <a:lnTo>
                    <a:pt x="3296919" y="845273"/>
                  </a:lnTo>
                  <a:lnTo>
                    <a:pt x="3133768" y="890823"/>
                  </a:lnTo>
                  <a:lnTo>
                    <a:pt x="3210689" y="1170218"/>
                  </a:lnTo>
                  <a:lnTo>
                    <a:pt x="3632563" y="1198542"/>
                  </a:lnTo>
                  <a:lnTo>
                    <a:pt x="3640315" y="1408503"/>
                  </a:lnTo>
                  <a:lnTo>
                    <a:pt x="2660876" y="1425993"/>
                  </a:lnTo>
                  <a:lnTo>
                    <a:pt x="2684758" y="2792722"/>
                  </a:lnTo>
                  <a:lnTo>
                    <a:pt x="2680518" y="2878323"/>
                  </a:lnTo>
                  <a:lnTo>
                    <a:pt x="2662994" y="2982243"/>
                  </a:lnTo>
                  <a:lnTo>
                    <a:pt x="2478375" y="3594400"/>
                  </a:lnTo>
                  <a:lnTo>
                    <a:pt x="2230848" y="3527682"/>
                  </a:lnTo>
                  <a:lnTo>
                    <a:pt x="1976200" y="3454835"/>
                  </a:lnTo>
                  <a:lnTo>
                    <a:pt x="1597324" y="3324677"/>
                  </a:lnTo>
                  <a:lnTo>
                    <a:pt x="1447656" y="3247954"/>
                  </a:lnTo>
                  <a:lnTo>
                    <a:pt x="1290864" y="3165103"/>
                  </a:lnTo>
                  <a:lnTo>
                    <a:pt x="1118835" y="3056744"/>
                  </a:lnTo>
                  <a:lnTo>
                    <a:pt x="946872" y="2913733"/>
                  </a:lnTo>
                  <a:lnTo>
                    <a:pt x="814628" y="2785067"/>
                  </a:lnTo>
                  <a:lnTo>
                    <a:pt x="685433" y="2661502"/>
                  </a:lnTo>
                  <a:lnTo>
                    <a:pt x="554282" y="2494110"/>
                  </a:lnTo>
                  <a:lnTo>
                    <a:pt x="436416" y="2308399"/>
                  </a:lnTo>
                  <a:lnTo>
                    <a:pt x="373474" y="2179865"/>
                  </a:lnTo>
                  <a:lnTo>
                    <a:pt x="261803" y="1952380"/>
                  </a:lnTo>
                  <a:lnTo>
                    <a:pt x="0" y="1357713"/>
                  </a:lnTo>
                  <a:lnTo>
                    <a:pt x="439432" y="1264793"/>
                  </a:lnTo>
                  <a:lnTo>
                    <a:pt x="926800" y="1153618"/>
                  </a:lnTo>
                  <a:lnTo>
                    <a:pt x="1405124" y="975162"/>
                  </a:lnTo>
                  <a:lnTo>
                    <a:pt x="1559149" y="905646"/>
                  </a:lnTo>
                  <a:lnTo>
                    <a:pt x="1773060" y="809345"/>
                  </a:lnTo>
                  <a:lnTo>
                    <a:pt x="2100796" y="656480"/>
                  </a:lnTo>
                  <a:lnTo>
                    <a:pt x="2341597" y="509163"/>
                  </a:lnTo>
                  <a:lnTo>
                    <a:pt x="2378302" y="501080"/>
                  </a:lnTo>
                  <a:lnTo>
                    <a:pt x="2606880" y="350683"/>
                  </a:lnTo>
                  <a:lnTo>
                    <a:pt x="2788517" y="231790"/>
                  </a:lnTo>
                  <a:lnTo>
                    <a:pt x="2966112" y="94544"/>
                  </a:lnTo>
                  <a:lnTo>
                    <a:pt x="3089611" y="0"/>
                  </a:lnTo>
                  <a:close/>
                </a:path>
              </a:pathLst>
            </a:custGeom>
            <a:noFill/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040" name="图片 1039">
              <a:extLst>
                <a:ext uri="{FF2B5EF4-FFF2-40B4-BE49-F238E27FC236}">
                  <a16:creationId xmlns:a16="http://schemas.microsoft.com/office/drawing/2014/main" id="{16752ABE-E6B5-63D0-EF65-4B8B509DFCD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0409701" y="11604006"/>
              <a:ext cx="900590" cy="1039791"/>
            </a:xfrm>
            <a:prstGeom prst="rect">
              <a:avLst/>
            </a:prstGeom>
          </p:spPr>
        </p:pic>
        <p:sp>
          <p:nvSpPr>
            <p:cNvPr id="1044" name="Freeform 5">
              <a:extLst>
                <a:ext uri="{FF2B5EF4-FFF2-40B4-BE49-F238E27FC236}">
                  <a16:creationId xmlns:a16="http://schemas.microsoft.com/office/drawing/2014/main" id="{51D0092B-77B1-F2C4-B9FC-0F7B1EC938AC}"/>
                </a:ext>
              </a:extLst>
            </p:cNvPr>
            <p:cNvSpPr>
              <a:spLocks/>
            </p:cNvSpPr>
            <p:nvPr/>
          </p:nvSpPr>
          <p:spPr bwMode="auto">
            <a:xfrm>
              <a:off x="15560175" y="13694679"/>
              <a:ext cx="2304564" cy="2057126"/>
            </a:xfrm>
            <a:custGeom>
              <a:avLst/>
              <a:gdLst>
                <a:gd name="T0" fmla="*/ 2802 w 3325"/>
                <a:gd name="T1" fmla="*/ 919 h 2968"/>
                <a:gd name="T2" fmla="*/ 2555 w 3325"/>
                <a:gd name="T3" fmla="*/ 353 h 2968"/>
                <a:gd name="T4" fmla="*/ 2521 w 3325"/>
                <a:gd name="T5" fmla="*/ 362 h 2968"/>
                <a:gd name="T6" fmla="*/ 2462 w 3325"/>
                <a:gd name="T7" fmla="*/ 379 h 2968"/>
                <a:gd name="T8" fmla="*/ 2403 w 3325"/>
                <a:gd name="T9" fmla="*/ 396 h 2968"/>
                <a:gd name="T10" fmla="*/ 2344 w 3325"/>
                <a:gd name="T11" fmla="*/ 413 h 2968"/>
                <a:gd name="T12" fmla="*/ 2285 w 3325"/>
                <a:gd name="T13" fmla="*/ 431 h 2968"/>
                <a:gd name="T14" fmla="*/ 2226 w 3325"/>
                <a:gd name="T15" fmla="*/ 448 h 2968"/>
                <a:gd name="T16" fmla="*/ 2166 w 3325"/>
                <a:gd name="T17" fmla="*/ 464 h 2968"/>
                <a:gd name="T18" fmla="*/ 2107 w 3325"/>
                <a:gd name="T19" fmla="*/ 480 h 2968"/>
                <a:gd name="T20" fmla="*/ 2048 w 3325"/>
                <a:gd name="T21" fmla="*/ 496 h 2968"/>
                <a:gd name="T22" fmla="*/ 1988 w 3325"/>
                <a:gd name="T23" fmla="*/ 513 h 2968"/>
                <a:gd name="T24" fmla="*/ 1929 w 3325"/>
                <a:gd name="T25" fmla="*/ 529 h 2968"/>
                <a:gd name="T26" fmla="*/ 1870 w 3325"/>
                <a:gd name="T27" fmla="*/ 545 h 2968"/>
                <a:gd name="T28" fmla="*/ 1810 w 3325"/>
                <a:gd name="T29" fmla="*/ 562 h 2968"/>
                <a:gd name="T30" fmla="*/ 1751 w 3325"/>
                <a:gd name="T31" fmla="*/ 578 h 2968"/>
                <a:gd name="T32" fmla="*/ 1633 w 3325"/>
                <a:gd name="T33" fmla="*/ 603 h 2968"/>
                <a:gd name="T34" fmla="*/ 1580 w 3325"/>
                <a:gd name="T35" fmla="*/ 570 h 2968"/>
                <a:gd name="T36" fmla="*/ 1558 w 3325"/>
                <a:gd name="T37" fmla="*/ 512 h 2968"/>
                <a:gd name="T38" fmla="*/ 1540 w 3325"/>
                <a:gd name="T39" fmla="*/ 453 h 2968"/>
                <a:gd name="T40" fmla="*/ 1522 w 3325"/>
                <a:gd name="T41" fmla="*/ 394 h 2968"/>
                <a:gd name="T42" fmla="*/ 1504 w 3325"/>
                <a:gd name="T43" fmla="*/ 335 h 2968"/>
                <a:gd name="T44" fmla="*/ 1487 w 3325"/>
                <a:gd name="T45" fmla="*/ 275 h 2968"/>
                <a:gd name="T46" fmla="*/ 1503 w 3325"/>
                <a:gd name="T47" fmla="*/ 214 h 2968"/>
                <a:gd name="T48" fmla="*/ 1557 w 3325"/>
                <a:gd name="T49" fmla="*/ 182 h 2968"/>
                <a:gd name="T50" fmla="*/ 1594 w 3325"/>
                <a:gd name="T51" fmla="*/ 170 h 2968"/>
                <a:gd name="T52" fmla="*/ 1558 w 3325"/>
                <a:gd name="T53" fmla="*/ 29 h 2968"/>
                <a:gd name="T54" fmla="*/ 1414 w 3325"/>
                <a:gd name="T55" fmla="*/ 46 h 2968"/>
                <a:gd name="T56" fmla="*/ 1375 w 3325"/>
                <a:gd name="T57" fmla="*/ 48 h 2968"/>
                <a:gd name="T58" fmla="*/ 1293 w 3325"/>
                <a:gd name="T59" fmla="*/ 37 h 2968"/>
                <a:gd name="T60" fmla="*/ 1138 w 3325"/>
                <a:gd name="T61" fmla="*/ 7 h 2968"/>
                <a:gd name="T62" fmla="*/ 1122 w 3325"/>
                <a:gd name="T63" fmla="*/ 4 h 2968"/>
                <a:gd name="T64" fmla="*/ 1074 w 3325"/>
                <a:gd name="T65" fmla="*/ 0 h 2968"/>
                <a:gd name="T66" fmla="*/ 899 w 3325"/>
                <a:gd name="T67" fmla="*/ 5 h 2968"/>
                <a:gd name="T68" fmla="*/ 656 w 3325"/>
                <a:gd name="T69" fmla="*/ 40 h 2968"/>
                <a:gd name="T70" fmla="*/ 549 w 3325"/>
                <a:gd name="T71" fmla="*/ 47 h 2968"/>
                <a:gd name="T72" fmla="*/ 406 w 3325"/>
                <a:gd name="T73" fmla="*/ 48 h 2968"/>
                <a:gd name="T74" fmla="*/ 316 w 3325"/>
                <a:gd name="T75" fmla="*/ 55 h 2968"/>
                <a:gd name="T76" fmla="*/ 157 w 3325"/>
                <a:gd name="T77" fmla="*/ 67 h 2968"/>
                <a:gd name="T78" fmla="*/ 0 w 3325"/>
                <a:gd name="T79" fmla="*/ 52 h 2968"/>
                <a:gd name="T80" fmla="*/ 385 w 3325"/>
                <a:gd name="T81" fmla="*/ 915 h 2968"/>
                <a:gd name="T82" fmla="*/ 465 w 3325"/>
                <a:gd name="T83" fmla="*/ 1082 h 2968"/>
                <a:gd name="T84" fmla="*/ 554 w 3325"/>
                <a:gd name="T85" fmla="*/ 1244 h 2968"/>
                <a:gd name="T86" fmla="*/ 651 w 3325"/>
                <a:gd name="T87" fmla="*/ 1401 h 2968"/>
                <a:gd name="T88" fmla="*/ 756 w 3325"/>
                <a:gd name="T89" fmla="*/ 1553 h 2968"/>
                <a:gd name="T90" fmla="*/ 870 w 3325"/>
                <a:gd name="T91" fmla="*/ 1699 h 2968"/>
                <a:gd name="T92" fmla="*/ 991 w 3325"/>
                <a:gd name="T93" fmla="*/ 1839 h 2968"/>
                <a:gd name="T94" fmla="*/ 1120 w 3325"/>
                <a:gd name="T95" fmla="*/ 1972 h 2968"/>
                <a:gd name="T96" fmla="*/ 1256 w 3325"/>
                <a:gd name="T97" fmla="*/ 2098 h 2968"/>
                <a:gd name="T98" fmla="*/ 1398 w 3325"/>
                <a:gd name="T99" fmla="*/ 2216 h 2968"/>
                <a:gd name="T100" fmla="*/ 1546 w 3325"/>
                <a:gd name="T101" fmla="*/ 2327 h 2968"/>
                <a:gd name="T102" fmla="*/ 1700 w 3325"/>
                <a:gd name="T103" fmla="*/ 2430 h 2968"/>
                <a:gd name="T104" fmla="*/ 1860 w 3325"/>
                <a:gd name="T105" fmla="*/ 2524 h 2968"/>
                <a:gd name="T106" fmla="*/ 2024 w 3325"/>
                <a:gd name="T107" fmla="*/ 2609 h 2968"/>
                <a:gd name="T108" fmla="*/ 2141 w 3325"/>
                <a:gd name="T109" fmla="*/ 2663 h 2968"/>
                <a:gd name="T110" fmla="*/ 2186 w 3325"/>
                <a:gd name="T111" fmla="*/ 2683 h 2968"/>
                <a:gd name="T112" fmla="*/ 2383 w 3325"/>
                <a:gd name="T113" fmla="*/ 2759 h 2968"/>
                <a:gd name="T114" fmla="*/ 2540 w 3325"/>
                <a:gd name="T115" fmla="*/ 2811 h 2968"/>
                <a:gd name="T116" fmla="*/ 2558 w 3325"/>
                <a:gd name="T117" fmla="*/ 2816 h 2968"/>
                <a:gd name="T118" fmla="*/ 3076 w 3325"/>
                <a:gd name="T119" fmla="*/ 2968 h 2968"/>
                <a:gd name="T120" fmla="*/ 3325 w 3325"/>
                <a:gd name="T121" fmla="*/ 2122 h 2968"/>
                <a:gd name="T122" fmla="*/ 2802 w 3325"/>
                <a:gd name="T123" fmla="*/ 919 h 29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325" h="2968">
                  <a:moveTo>
                    <a:pt x="2802" y="919"/>
                  </a:moveTo>
                  <a:lnTo>
                    <a:pt x="2555" y="353"/>
                  </a:lnTo>
                  <a:lnTo>
                    <a:pt x="2521" y="362"/>
                  </a:lnTo>
                  <a:lnTo>
                    <a:pt x="2462" y="379"/>
                  </a:lnTo>
                  <a:lnTo>
                    <a:pt x="2403" y="396"/>
                  </a:lnTo>
                  <a:lnTo>
                    <a:pt x="2344" y="413"/>
                  </a:lnTo>
                  <a:lnTo>
                    <a:pt x="2285" y="431"/>
                  </a:lnTo>
                  <a:lnTo>
                    <a:pt x="2226" y="448"/>
                  </a:lnTo>
                  <a:lnTo>
                    <a:pt x="2166" y="464"/>
                  </a:lnTo>
                  <a:lnTo>
                    <a:pt x="2107" y="480"/>
                  </a:lnTo>
                  <a:lnTo>
                    <a:pt x="2048" y="496"/>
                  </a:lnTo>
                  <a:lnTo>
                    <a:pt x="1988" y="513"/>
                  </a:lnTo>
                  <a:lnTo>
                    <a:pt x="1929" y="529"/>
                  </a:lnTo>
                  <a:lnTo>
                    <a:pt x="1870" y="545"/>
                  </a:lnTo>
                  <a:lnTo>
                    <a:pt x="1810" y="562"/>
                  </a:lnTo>
                  <a:lnTo>
                    <a:pt x="1751" y="578"/>
                  </a:lnTo>
                  <a:lnTo>
                    <a:pt x="1633" y="603"/>
                  </a:lnTo>
                  <a:lnTo>
                    <a:pt x="1580" y="570"/>
                  </a:lnTo>
                  <a:lnTo>
                    <a:pt x="1558" y="512"/>
                  </a:lnTo>
                  <a:lnTo>
                    <a:pt x="1540" y="453"/>
                  </a:lnTo>
                  <a:lnTo>
                    <a:pt x="1522" y="394"/>
                  </a:lnTo>
                  <a:lnTo>
                    <a:pt x="1504" y="335"/>
                  </a:lnTo>
                  <a:lnTo>
                    <a:pt x="1487" y="275"/>
                  </a:lnTo>
                  <a:lnTo>
                    <a:pt x="1503" y="214"/>
                  </a:lnTo>
                  <a:lnTo>
                    <a:pt x="1557" y="182"/>
                  </a:lnTo>
                  <a:lnTo>
                    <a:pt x="1594" y="170"/>
                  </a:lnTo>
                  <a:lnTo>
                    <a:pt x="1558" y="29"/>
                  </a:lnTo>
                  <a:lnTo>
                    <a:pt x="1414" y="46"/>
                  </a:lnTo>
                  <a:lnTo>
                    <a:pt x="1375" y="48"/>
                  </a:lnTo>
                  <a:lnTo>
                    <a:pt x="1293" y="37"/>
                  </a:lnTo>
                  <a:lnTo>
                    <a:pt x="1138" y="7"/>
                  </a:lnTo>
                  <a:lnTo>
                    <a:pt x="1122" y="4"/>
                  </a:lnTo>
                  <a:lnTo>
                    <a:pt x="1074" y="0"/>
                  </a:lnTo>
                  <a:lnTo>
                    <a:pt x="899" y="5"/>
                  </a:lnTo>
                  <a:lnTo>
                    <a:pt x="656" y="40"/>
                  </a:lnTo>
                  <a:lnTo>
                    <a:pt x="549" y="47"/>
                  </a:lnTo>
                  <a:lnTo>
                    <a:pt x="406" y="48"/>
                  </a:lnTo>
                  <a:lnTo>
                    <a:pt x="316" y="55"/>
                  </a:lnTo>
                  <a:lnTo>
                    <a:pt x="157" y="67"/>
                  </a:lnTo>
                  <a:lnTo>
                    <a:pt x="0" y="52"/>
                  </a:lnTo>
                  <a:lnTo>
                    <a:pt x="385" y="915"/>
                  </a:lnTo>
                  <a:lnTo>
                    <a:pt x="465" y="1082"/>
                  </a:lnTo>
                  <a:lnTo>
                    <a:pt x="554" y="1244"/>
                  </a:lnTo>
                  <a:lnTo>
                    <a:pt x="651" y="1401"/>
                  </a:lnTo>
                  <a:lnTo>
                    <a:pt x="756" y="1553"/>
                  </a:lnTo>
                  <a:lnTo>
                    <a:pt x="870" y="1699"/>
                  </a:lnTo>
                  <a:lnTo>
                    <a:pt x="991" y="1839"/>
                  </a:lnTo>
                  <a:lnTo>
                    <a:pt x="1120" y="1972"/>
                  </a:lnTo>
                  <a:lnTo>
                    <a:pt x="1256" y="2098"/>
                  </a:lnTo>
                  <a:lnTo>
                    <a:pt x="1398" y="2216"/>
                  </a:lnTo>
                  <a:lnTo>
                    <a:pt x="1546" y="2327"/>
                  </a:lnTo>
                  <a:lnTo>
                    <a:pt x="1700" y="2430"/>
                  </a:lnTo>
                  <a:lnTo>
                    <a:pt x="1860" y="2524"/>
                  </a:lnTo>
                  <a:lnTo>
                    <a:pt x="2024" y="2609"/>
                  </a:lnTo>
                  <a:lnTo>
                    <a:pt x="2141" y="2663"/>
                  </a:lnTo>
                  <a:lnTo>
                    <a:pt x="2186" y="2683"/>
                  </a:lnTo>
                  <a:lnTo>
                    <a:pt x="2383" y="2759"/>
                  </a:lnTo>
                  <a:lnTo>
                    <a:pt x="2540" y="2811"/>
                  </a:lnTo>
                  <a:lnTo>
                    <a:pt x="2558" y="2816"/>
                  </a:lnTo>
                  <a:lnTo>
                    <a:pt x="3076" y="2968"/>
                  </a:lnTo>
                  <a:lnTo>
                    <a:pt x="3325" y="2122"/>
                  </a:lnTo>
                  <a:lnTo>
                    <a:pt x="2802" y="919"/>
                  </a:lnTo>
                  <a:close/>
                </a:path>
              </a:pathLst>
            </a:custGeom>
            <a:solidFill>
              <a:srgbClr val="DCDCDC"/>
            </a:solidFill>
            <a:ln w="12700" cap="sq">
              <a:solidFill>
                <a:schemeClr val="tx1"/>
              </a:solidFill>
              <a:prstDash val="solid"/>
              <a:miter/>
            </a:ln>
          </p:spPr>
          <p:txBody>
            <a:bodyPr/>
            <a:lstStyle/>
            <a:p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45" name="任意多边形: 形状 1044">
              <a:extLst>
                <a:ext uri="{FF2B5EF4-FFF2-40B4-BE49-F238E27FC236}">
                  <a16:creationId xmlns:a16="http://schemas.microsoft.com/office/drawing/2014/main" id="{539D163E-4DE0-0EC2-EDC8-1445BA23AD41}"/>
                </a:ext>
              </a:extLst>
            </p:cNvPr>
            <p:cNvSpPr/>
            <p:nvPr/>
          </p:nvSpPr>
          <p:spPr>
            <a:xfrm>
              <a:off x="15525658" y="12381027"/>
              <a:ext cx="3454530" cy="3428888"/>
            </a:xfrm>
            <a:custGeom>
              <a:avLst/>
              <a:gdLst>
                <a:gd name="connsiteX0" fmla="*/ 3089611 w 3640315"/>
                <a:gd name="connsiteY0" fmla="*/ 0 h 3594400"/>
                <a:gd name="connsiteX1" fmla="*/ 3296919 w 3640315"/>
                <a:gd name="connsiteY1" fmla="*/ 845273 h 3594400"/>
                <a:gd name="connsiteX2" fmla="*/ 3133768 w 3640315"/>
                <a:gd name="connsiteY2" fmla="*/ 890823 h 3594400"/>
                <a:gd name="connsiteX3" fmla="*/ 3210689 w 3640315"/>
                <a:gd name="connsiteY3" fmla="*/ 1170218 h 3594400"/>
                <a:gd name="connsiteX4" fmla="*/ 3632563 w 3640315"/>
                <a:gd name="connsiteY4" fmla="*/ 1198542 h 3594400"/>
                <a:gd name="connsiteX5" fmla="*/ 3640315 w 3640315"/>
                <a:gd name="connsiteY5" fmla="*/ 1408503 h 3594400"/>
                <a:gd name="connsiteX6" fmla="*/ 2660876 w 3640315"/>
                <a:gd name="connsiteY6" fmla="*/ 1425993 h 3594400"/>
                <a:gd name="connsiteX7" fmla="*/ 2684758 w 3640315"/>
                <a:gd name="connsiteY7" fmla="*/ 2792722 h 3594400"/>
                <a:gd name="connsiteX8" fmla="*/ 2680518 w 3640315"/>
                <a:gd name="connsiteY8" fmla="*/ 2878323 h 3594400"/>
                <a:gd name="connsiteX9" fmla="*/ 2662994 w 3640315"/>
                <a:gd name="connsiteY9" fmla="*/ 2982243 h 3594400"/>
                <a:gd name="connsiteX10" fmla="*/ 2478375 w 3640315"/>
                <a:gd name="connsiteY10" fmla="*/ 3594400 h 3594400"/>
                <a:gd name="connsiteX11" fmla="*/ 2230848 w 3640315"/>
                <a:gd name="connsiteY11" fmla="*/ 3527682 h 3594400"/>
                <a:gd name="connsiteX12" fmla="*/ 1976200 w 3640315"/>
                <a:gd name="connsiteY12" fmla="*/ 3454835 h 3594400"/>
                <a:gd name="connsiteX13" fmla="*/ 1597324 w 3640315"/>
                <a:gd name="connsiteY13" fmla="*/ 3324677 h 3594400"/>
                <a:gd name="connsiteX14" fmla="*/ 1447656 w 3640315"/>
                <a:gd name="connsiteY14" fmla="*/ 3247954 h 3594400"/>
                <a:gd name="connsiteX15" fmla="*/ 1290864 w 3640315"/>
                <a:gd name="connsiteY15" fmla="*/ 3165103 h 3594400"/>
                <a:gd name="connsiteX16" fmla="*/ 1118835 w 3640315"/>
                <a:gd name="connsiteY16" fmla="*/ 3056744 h 3594400"/>
                <a:gd name="connsiteX17" fmla="*/ 946872 w 3640315"/>
                <a:gd name="connsiteY17" fmla="*/ 2913733 h 3594400"/>
                <a:gd name="connsiteX18" fmla="*/ 814628 w 3640315"/>
                <a:gd name="connsiteY18" fmla="*/ 2785067 h 3594400"/>
                <a:gd name="connsiteX19" fmla="*/ 685433 w 3640315"/>
                <a:gd name="connsiteY19" fmla="*/ 2661502 h 3594400"/>
                <a:gd name="connsiteX20" fmla="*/ 554282 w 3640315"/>
                <a:gd name="connsiteY20" fmla="*/ 2494110 h 3594400"/>
                <a:gd name="connsiteX21" fmla="*/ 436416 w 3640315"/>
                <a:gd name="connsiteY21" fmla="*/ 2308399 h 3594400"/>
                <a:gd name="connsiteX22" fmla="*/ 373474 w 3640315"/>
                <a:gd name="connsiteY22" fmla="*/ 2179865 h 3594400"/>
                <a:gd name="connsiteX23" fmla="*/ 261803 w 3640315"/>
                <a:gd name="connsiteY23" fmla="*/ 1952380 h 3594400"/>
                <a:gd name="connsiteX24" fmla="*/ 0 w 3640315"/>
                <a:gd name="connsiteY24" fmla="*/ 1357713 h 3594400"/>
                <a:gd name="connsiteX25" fmla="*/ 439432 w 3640315"/>
                <a:gd name="connsiteY25" fmla="*/ 1264793 h 3594400"/>
                <a:gd name="connsiteX26" fmla="*/ 926800 w 3640315"/>
                <a:gd name="connsiteY26" fmla="*/ 1153618 h 3594400"/>
                <a:gd name="connsiteX27" fmla="*/ 1405124 w 3640315"/>
                <a:gd name="connsiteY27" fmla="*/ 975162 h 3594400"/>
                <a:gd name="connsiteX28" fmla="*/ 1559149 w 3640315"/>
                <a:gd name="connsiteY28" fmla="*/ 905646 h 3594400"/>
                <a:gd name="connsiteX29" fmla="*/ 1802948 w 3640315"/>
                <a:gd name="connsiteY29" fmla="*/ 789419 h 3594400"/>
                <a:gd name="connsiteX30" fmla="*/ 2100796 w 3640315"/>
                <a:gd name="connsiteY30" fmla="*/ 656480 h 3594400"/>
                <a:gd name="connsiteX31" fmla="*/ 2341597 w 3640315"/>
                <a:gd name="connsiteY31" fmla="*/ 509163 h 3594400"/>
                <a:gd name="connsiteX32" fmla="*/ 2378302 w 3640315"/>
                <a:gd name="connsiteY32" fmla="*/ 501080 h 3594400"/>
                <a:gd name="connsiteX33" fmla="*/ 2606880 w 3640315"/>
                <a:gd name="connsiteY33" fmla="*/ 350683 h 3594400"/>
                <a:gd name="connsiteX34" fmla="*/ 2788517 w 3640315"/>
                <a:gd name="connsiteY34" fmla="*/ 231790 h 3594400"/>
                <a:gd name="connsiteX35" fmla="*/ 2966112 w 3640315"/>
                <a:gd name="connsiteY35" fmla="*/ 94544 h 3594400"/>
                <a:gd name="connsiteX36" fmla="*/ 3089611 w 3640315"/>
                <a:gd name="connsiteY36" fmla="*/ 0 h 359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3640315" h="3594400">
                  <a:moveTo>
                    <a:pt x="3089611" y="0"/>
                  </a:moveTo>
                  <a:lnTo>
                    <a:pt x="3296919" y="845273"/>
                  </a:lnTo>
                  <a:lnTo>
                    <a:pt x="3133768" y="890823"/>
                  </a:lnTo>
                  <a:lnTo>
                    <a:pt x="3210689" y="1170218"/>
                  </a:lnTo>
                  <a:lnTo>
                    <a:pt x="3632563" y="1198542"/>
                  </a:lnTo>
                  <a:lnTo>
                    <a:pt x="3640315" y="1408503"/>
                  </a:lnTo>
                  <a:lnTo>
                    <a:pt x="2660876" y="1425993"/>
                  </a:lnTo>
                  <a:lnTo>
                    <a:pt x="2684758" y="2792722"/>
                  </a:lnTo>
                  <a:lnTo>
                    <a:pt x="2680518" y="2878323"/>
                  </a:lnTo>
                  <a:lnTo>
                    <a:pt x="2662994" y="2982243"/>
                  </a:lnTo>
                  <a:lnTo>
                    <a:pt x="2478375" y="3594400"/>
                  </a:lnTo>
                  <a:lnTo>
                    <a:pt x="2230848" y="3527682"/>
                  </a:lnTo>
                  <a:lnTo>
                    <a:pt x="1976200" y="3454835"/>
                  </a:lnTo>
                  <a:lnTo>
                    <a:pt x="1597324" y="3324677"/>
                  </a:lnTo>
                  <a:lnTo>
                    <a:pt x="1447656" y="3247954"/>
                  </a:lnTo>
                  <a:lnTo>
                    <a:pt x="1290864" y="3165103"/>
                  </a:lnTo>
                  <a:lnTo>
                    <a:pt x="1118835" y="3056744"/>
                  </a:lnTo>
                  <a:lnTo>
                    <a:pt x="946872" y="2913733"/>
                  </a:lnTo>
                  <a:lnTo>
                    <a:pt x="814628" y="2785067"/>
                  </a:lnTo>
                  <a:lnTo>
                    <a:pt x="685433" y="2661502"/>
                  </a:lnTo>
                  <a:lnTo>
                    <a:pt x="554282" y="2494110"/>
                  </a:lnTo>
                  <a:lnTo>
                    <a:pt x="436416" y="2308399"/>
                  </a:lnTo>
                  <a:lnTo>
                    <a:pt x="373474" y="2179865"/>
                  </a:lnTo>
                  <a:lnTo>
                    <a:pt x="261803" y="1952380"/>
                  </a:lnTo>
                  <a:lnTo>
                    <a:pt x="0" y="1357713"/>
                  </a:lnTo>
                  <a:lnTo>
                    <a:pt x="439432" y="1264793"/>
                  </a:lnTo>
                  <a:lnTo>
                    <a:pt x="926800" y="1153618"/>
                  </a:lnTo>
                  <a:lnTo>
                    <a:pt x="1405124" y="975162"/>
                  </a:lnTo>
                  <a:lnTo>
                    <a:pt x="1559149" y="905646"/>
                  </a:lnTo>
                  <a:lnTo>
                    <a:pt x="1802948" y="789419"/>
                  </a:lnTo>
                  <a:lnTo>
                    <a:pt x="2100796" y="656480"/>
                  </a:lnTo>
                  <a:lnTo>
                    <a:pt x="2341597" y="509163"/>
                  </a:lnTo>
                  <a:lnTo>
                    <a:pt x="2378302" y="501080"/>
                  </a:lnTo>
                  <a:lnTo>
                    <a:pt x="2606880" y="350683"/>
                  </a:lnTo>
                  <a:lnTo>
                    <a:pt x="2788517" y="231790"/>
                  </a:lnTo>
                  <a:lnTo>
                    <a:pt x="2966112" y="94544"/>
                  </a:lnTo>
                  <a:lnTo>
                    <a:pt x="3089611" y="0"/>
                  </a:lnTo>
                  <a:close/>
                </a:path>
              </a:pathLst>
            </a:custGeom>
            <a:noFill/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47" name="文本框 1046">
              <a:extLst>
                <a:ext uri="{FF2B5EF4-FFF2-40B4-BE49-F238E27FC236}">
                  <a16:creationId xmlns:a16="http://schemas.microsoft.com/office/drawing/2014/main" id="{3EBEF159-2C2C-0F54-C3B0-B2160666CFBC}"/>
                </a:ext>
              </a:extLst>
            </p:cNvPr>
            <p:cNvSpPr txBox="1"/>
            <p:nvPr/>
          </p:nvSpPr>
          <p:spPr>
            <a:xfrm>
              <a:off x="13860161" y="16584226"/>
              <a:ext cx="7544917" cy="329321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54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地块控制指标一览表（法定规划）</a:t>
              </a:r>
            </a:p>
          </p:txBody>
        </p:sp>
        <p:sp>
          <p:nvSpPr>
            <p:cNvPr id="1048" name="文本框 1047">
              <a:extLst>
                <a:ext uri="{FF2B5EF4-FFF2-40B4-BE49-F238E27FC236}">
                  <a16:creationId xmlns:a16="http://schemas.microsoft.com/office/drawing/2014/main" id="{8310C153-4474-3D40-1EB8-29AE637E3C57}"/>
                </a:ext>
              </a:extLst>
            </p:cNvPr>
            <p:cNvSpPr txBox="1"/>
            <p:nvPr/>
          </p:nvSpPr>
          <p:spPr>
            <a:xfrm>
              <a:off x="21568244" y="16616339"/>
              <a:ext cx="7544919" cy="329321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54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地块控制指标一览表（实施深化方案）</a:t>
              </a:r>
            </a:p>
          </p:txBody>
        </p:sp>
        <p:grpSp>
          <p:nvGrpSpPr>
            <p:cNvPr id="1051" name="组合 1050">
              <a:extLst>
                <a:ext uri="{FF2B5EF4-FFF2-40B4-BE49-F238E27FC236}">
                  <a16:creationId xmlns:a16="http://schemas.microsoft.com/office/drawing/2014/main" id="{BF01BF95-7812-A32C-1BD1-37A76F003F18}"/>
                </a:ext>
              </a:extLst>
            </p:cNvPr>
            <p:cNvGrpSpPr/>
            <p:nvPr/>
          </p:nvGrpSpPr>
          <p:grpSpPr>
            <a:xfrm>
              <a:off x="27376692" y="16139629"/>
              <a:ext cx="2176748" cy="295821"/>
              <a:chOff x="6773673" y="6441701"/>
              <a:chExt cx="2264727" cy="307777"/>
            </a:xfrm>
          </p:grpSpPr>
          <p:sp>
            <p:nvSpPr>
              <p:cNvPr id="1052" name="矩形 1051">
                <a:extLst>
                  <a:ext uri="{FF2B5EF4-FFF2-40B4-BE49-F238E27FC236}">
                    <a16:creationId xmlns:a16="http://schemas.microsoft.com/office/drawing/2014/main" id="{DC54276E-B4D5-05ED-96C8-7F1677CF4B26}"/>
                  </a:ext>
                </a:extLst>
              </p:cNvPr>
              <p:cNvSpPr/>
              <p:nvPr/>
            </p:nvSpPr>
            <p:spPr bwMode="auto">
              <a:xfrm>
                <a:off x="6773673" y="6532822"/>
                <a:ext cx="324485" cy="162243"/>
              </a:xfrm>
              <a:prstGeom prst="rect">
                <a:avLst/>
              </a:prstGeom>
              <a:noFill/>
              <a:ln w="22225">
                <a:solidFill>
                  <a:srgbClr val="FF0000"/>
                </a:solidFill>
                <a:prstDash val="solid"/>
                <a:tailEnd type="triangle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28016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336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53" name="TextBox 19">
                <a:extLst>
                  <a:ext uri="{FF2B5EF4-FFF2-40B4-BE49-F238E27FC236}">
                    <a16:creationId xmlns:a16="http://schemas.microsoft.com/office/drawing/2014/main" id="{9754EECD-78CF-DFBF-EC33-EE2FD1DA8F3C}"/>
                  </a:ext>
                </a:extLst>
              </p:cNvPr>
              <p:cNvSpPr txBox="1"/>
              <p:nvPr/>
            </p:nvSpPr>
            <p:spPr>
              <a:xfrm>
                <a:off x="7098157" y="6441701"/>
                <a:ext cx="1940243" cy="30777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lvl1pPr marL="228600" indent="-228600" algn="l" rtl="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indent="0" defTabSz="1322832" eaLnBrk="1" hangingPunct="1">
                  <a:lnSpc>
                    <a:spcPct val="100000"/>
                  </a:lnSpc>
                  <a:spcBef>
                    <a:spcPct val="0"/>
                  </a:spcBef>
                  <a:buNone/>
                </a:pPr>
                <a:r>
                  <a:rPr lang="zh-CN" altLang="en-US" sz="1400" dirty="0">
                    <a:solidFill>
                      <a:srgbClr val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实施深化范围</a:t>
                </a:r>
              </a:p>
            </p:txBody>
          </p:sp>
        </p:grpSp>
        <p:sp>
          <p:nvSpPr>
            <p:cNvPr id="1057" name="文本框 50">
              <a:extLst>
                <a:ext uri="{FF2B5EF4-FFF2-40B4-BE49-F238E27FC236}">
                  <a16:creationId xmlns:a16="http://schemas.microsoft.com/office/drawing/2014/main" id="{F03AE0C1-65A2-19E0-9779-8E3427C415EE}"/>
                </a:ext>
              </a:extLst>
            </p:cNvPr>
            <p:cNvSpPr txBox="1"/>
            <p:nvPr/>
          </p:nvSpPr>
          <p:spPr>
            <a:xfrm>
              <a:off x="13860161" y="11073397"/>
              <a:ext cx="7551936" cy="46166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000" b="1"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lvl="0"/>
              <a:r>
                <a:rPr lang="zh-CN" altLang="en-US" sz="2400" dirty="0">
                  <a:sym typeface="+mn-ea"/>
                </a:rPr>
                <a:t>法定规划</a:t>
              </a:r>
              <a:endParaRPr lang="en-US" altLang="zh-CN" sz="2400" dirty="0">
                <a:sym typeface="+mn-ea"/>
              </a:endParaRPr>
            </a:p>
          </p:txBody>
        </p:sp>
        <p:sp>
          <p:nvSpPr>
            <p:cNvPr id="1059" name="文本框 50">
              <a:extLst>
                <a:ext uri="{FF2B5EF4-FFF2-40B4-BE49-F238E27FC236}">
                  <a16:creationId xmlns:a16="http://schemas.microsoft.com/office/drawing/2014/main" id="{4999D532-A399-0DDE-DF5E-5AC963C52258}"/>
                </a:ext>
              </a:extLst>
            </p:cNvPr>
            <p:cNvSpPr txBox="1"/>
            <p:nvPr/>
          </p:nvSpPr>
          <p:spPr>
            <a:xfrm>
              <a:off x="21564303" y="11069232"/>
              <a:ext cx="7548859" cy="46166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000" b="1"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lvl="0" algn="ctr">
                <a:buClrTx/>
                <a:buSzTx/>
                <a:buFontTx/>
              </a:pPr>
              <a:r>
                <a:rPr lang="zh-CN" altLang="en-US" sz="2400" dirty="0">
                  <a:sym typeface="+mn-ea"/>
                </a:rPr>
                <a:t>实施深化方案</a:t>
              </a:r>
            </a:p>
          </p:txBody>
        </p:sp>
        <p:pic>
          <p:nvPicPr>
            <p:cNvPr id="1065" name="图片 1064">
              <a:extLst>
                <a:ext uri="{FF2B5EF4-FFF2-40B4-BE49-F238E27FC236}">
                  <a16:creationId xmlns:a16="http://schemas.microsoft.com/office/drawing/2014/main" id="{82758E4A-4077-0EF7-A6DE-1730A563CB4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t="3971" b="7162"/>
            <a:stretch>
              <a:fillRect/>
            </a:stretch>
          </p:blipFill>
          <p:spPr>
            <a:xfrm>
              <a:off x="13867181" y="2350250"/>
              <a:ext cx="15245982" cy="7564796"/>
            </a:xfrm>
            <a:prstGeom prst="rect">
              <a:avLst/>
            </a:prstGeom>
          </p:spPr>
        </p:pic>
        <p:sp>
          <p:nvSpPr>
            <p:cNvPr id="1069" name="任意多边形: 形状 1068">
              <a:extLst>
                <a:ext uri="{FF2B5EF4-FFF2-40B4-BE49-F238E27FC236}">
                  <a16:creationId xmlns:a16="http://schemas.microsoft.com/office/drawing/2014/main" id="{C68D6F37-035D-BC91-F419-100EA2BEDE02}"/>
                </a:ext>
              </a:extLst>
            </p:cNvPr>
            <p:cNvSpPr/>
            <p:nvPr/>
          </p:nvSpPr>
          <p:spPr>
            <a:xfrm>
              <a:off x="20596731" y="5764259"/>
              <a:ext cx="699482" cy="693691"/>
            </a:xfrm>
            <a:custGeom>
              <a:avLst/>
              <a:gdLst>
                <a:gd name="csX0" fmla="*/ 3089611 w 3640315"/>
                <a:gd name="csY0" fmla="*/ 0 h 3594400"/>
                <a:gd name="csX1" fmla="*/ 3296919 w 3640315"/>
                <a:gd name="csY1" fmla="*/ 845273 h 3594400"/>
                <a:gd name="csX2" fmla="*/ 3133768 w 3640315"/>
                <a:gd name="csY2" fmla="*/ 890823 h 3594400"/>
                <a:gd name="csX3" fmla="*/ 3210689 w 3640315"/>
                <a:gd name="csY3" fmla="*/ 1170218 h 3594400"/>
                <a:gd name="csX4" fmla="*/ 3632563 w 3640315"/>
                <a:gd name="csY4" fmla="*/ 1198542 h 3594400"/>
                <a:gd name="csX5" fmla="*/ 3640315 w 3640315"/>
                <a:gd name="csY5" fmla="*/ 1408503 h 3594400"/>
                <a:gd name="csX6" fmla="*/ 2660876 w 3640315"/>
                <a:gd name="csY6" fmla="*/ 1425993 h 3594400"/>
                <a:gd name="csX7" fmla="*/ 2684758 w 3640315"/>
                <a:gd name="csY7" fmla="*/ 2792722 h 3594400"/>
                <a:gd name="csX8" fmla="*/ 2680518 w 3640315"/>
                <a:gd name="csY8" fmla="*/ 2878323 h 3594400"/>
                <a:gd name="csX9" fmla="*/ 2662994 w 3640315"/>
                <a:gd name="csY9" fmla="*/ 2982243 h 3594400"/>
                <a:gd name="csX10" fmla="*/ 2478375 w 3640315"/>
                <a:gd name="csY10" fmla="*/ 3594400 h 3594400"/>
                <a:gd name="csX11" fmla="*/ 2230848 w 3640315"/>
                <a:gd name="csY11" fmla="*/ 3527682 h 3594400"/>
                <a:gd name="csX12" fmla="*/ 1976200 w 3640315"/>
                <a:gd name="csY12" fmla="*/ 3454835 h 3594400"/>
                <a:gd name="csX13" fmla="*/ 1597324 w 3640315"/>
                <a:gd name="csY13" fmla="*/ 3324677 h 3594400"/>
                <a:gd name="csX14" fmla="*/ 1447656 w 3640315"/>
                <a:gd name="csY14" fmla="*/ 3247954 h 3594400"/>
                <a:gd name="csX15" fmla="*/ 1290864 w 3640315"/>
                <a:gd name="csY15" fmla="*/ 3165103 h 3594400"/>
                <a:gd name="csX16" fmla="*/ 1118835 w 3640315"/>
                <a:gd name="csY16" fmla="*/ 3056744 h 3594400"/>
                <a:gd name="csX17" fmla="*/ 946872 w 3640315"/>
                <a:gd name="csY17" fmla="*/ 2913733 h 3594400"/>
                <a:gd name="csX18" fmla="*/ 814628 w 3640315"/>
                <a:gd name="csY18" fmla="*/ 2785067 h 3594400"/>
                <a:gd name="csX19" fmla="*/ 685433 w 3640315"/>
                <a:gd name="csY19" fmla="*/ 2661502 h 3594400"/>
                <a:gd name="csX20" fmla="*/ 554282 w 3640315"/>
                <a:gd name="csY20" fmla="*/ 2494110 h 3594400"/>
                <a:gd name="csX21" fmla="*/ 436416 w 3640315"/>
                <a:gd name="csY21" fmla="*/ 2308399 h 3594400"/>
                <a:gd name="csX22" fmla="*/ 373474 w 3640315"/>
                <a:gd name="csY22" fmla="*/ 2179865 h 3594400"/>
                <a:gd name="csX23" fmla="*/ 261803 w 3640315"/>
                <a:gd name="csY23" fmla="*/ 1952380 h 3594400"/>
                <a:gd name="csX24" fmla="*/ 0 w 3640315"/>
                <a:gd name="csY24" fmla="*/ 1357713 h 3594400"/>
                <a:gd name="csX25" fmla="*/ 439432 w 3640315"/>
                <a:gd name="csY25" fmla="*/ 1264793 h 3594400"/>
                <a:gd name="csX26" fmla="*/ 926800 w 3640315"/>
                <a:gd name="csY26" fmla="*/ 1153618 h 3594400"/>
                <a:gd name="csX27" fmla="*/ 1405124 w 3640315"/>
                <a:gd name="csY27" fmla="*/ 975162 h 3594400"/>
                <a:gd name="csX28" fmla="*/ 1559149 w 3640315"/>
                <a:gd name="csY28" fmla="*/ 905646 h 3594400"/>
                <a:gd name="csX29" fmla="*/ 1773060 w 3640315"/>
                <a:gd name="csY29" fmla="*/ 809345 h 3594400"/>
                <a:gd name="csX30" fmla="*/ 2100796 w 3640315"/>
                <a:gd name="csY30" fmla="*/ 656480 h 3594400"/>
                <a:gd name="csX31" fmla="*/ 2341597 w 3640315"/>
                <a:gd name="csY31" fmla="*/ 509163 h 3594400"/>
                <a:gd name="csX32" fmla="*/ 2378302 w 3640315"/>
                <a:gd name="csY32" fmla="*/ 501080 h 3594400"/>
                <a:gd name="csX33" fmla="*/ 2606880 w 3640315"/>
                <a:gd name="csY33" fmla="*/ 350683 h 3594400"/>
                <a:gd name="csX34" fmla="*/ 2788517 w 3640315"/>
                <a:gd name="csY34" fmla="*/ 231790 h 3594400"/>
                <a:gd name="csX35" fmla="*/ 2966112 w 3640315"/>
                <a:gd name="csY35" fmla="*/ 94544 h 3594400"/>
                <a:gd name="csX36" fmla="*/ 3089611 w 3640315"/>
                <a:gd name="csY36" fmla="*/ 0 h 35944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3640315" h="3594400">
                  <a:moveTo>
                    <a:pt x="3089611" y="0"/>
                  </a:moveTo>
                  <a:lnTo>
                    <a:pt x="3296919" y="845273"/>
                  </a:lnTo>
                  <a:lnTo>
                    <a:pt x="3133768" y="890823"/>
                  </a:lnTo>
                  <a:lnTo>
                    <a:pt x="3210689" y="1170218"/>
                  </a:lnTo>
                  <a:lnTo>
                    <a:pt x="3632563" y="1198542"/>
                  </a:lnTo>
                  <a:lnTo>
                    <a:pt x="3640315" y="1408503"/>
                  </a:lnTo>
                  <a:lnTo>
                    <a:pt x="2660876" y="1425993"/>
                  </a:lnTo>
                  <a:lnTo>
                    <a:pt x="2684758" y="2792722"/>
                  </a:lnTo>
                  <a:lnTo>
                    <a:pt x="2680518" y="2878323"/>
                  </a:lnTo>
                  <a:lnTo>
                    <a:pt x="2662994" y="2982243"/>
                  </a:lnTo>
                  <a:lnTo>
                    <a:pt x="2478375" y="3594400"/>
                  </a:lnTo>
                  <a:lnTo>
                    <a:pt x="2230848" y="3527682"/>
                  </a:lnTo>
                  <a:lnTo>
                    <a:pt x="1976200" y="3454835"/>
                  </a:lnTo>
                  <a:lnTo>
                    <a:pt x="1597324" y="3324677"/>
                  </a:lnTo>
                  <a:lnTo>
                    <a:pt x="1447656" y="3247954"/>
                  </a:lnTo>
                  <a:lnTo>
                    <a:pt x="1290864" y="3165103"/>
                  </a:lnTo>
                  <a:lnTo>
                    <a:pt x="1118835" y="3056744"/>
                  </a:lnTo>
                  <a:lnTo>
                    <a:pt x="946872" y="2913733"/>
                  </a:lnTo>
                  <a:lnTo>
                    <a:pt x="814628" y="2785067"/>
                  </a:lnTo>
                  <a:lnTo>
                    <a:pt x="685433" y="2661502"/>
                  </a:lnTo>
                  <a:lnTo>
                    <a:pt x="554282" y="2494110"/>
                  </a:lnTo>
                  <a:lnTo>
                    <a:pt x="436416" y="2308399"/>
                  </a:lnTo>
                  <a:lnTo>
                    <a:pt x="373474" y="2179865"/>
                  </a:lnTo>
                  <a:lnTo>
                    <a:pt x="261803" y="1952380"/>
                  </a:lnTo>
                  <a:lnTo>
                    <a:pt x="0" y="1357713"/>
                  </a:lnTo>
                  <a:lnTo>
                    <a:pt x="439432" y="1264793"/>
                  </a:lnTo>
                  <a:lnTo>
                    <a:pt x="926800" y="1153618"/>
                  </a:lnTo>
                  <a:lnTo>
                    <a:pt x="1405124" y="975162"/>
                  </a:lnTo>
                  <a:lnTo>
                    <a:pt x="1559149" y="905646"/>
                  </a:lnTo>
                  <a:lnTo>
                    <a:pt x="1773060" y="809345"/>
                  </a:lnTo>
                  <a:lnTo>
                    <a:pt x="2100796" y="656480"/>
                  </a:lnTo>
                  <a:lnTo>
                    <a:pt x="2341597" y="509163"/>
                  </a:lnTo>
                  <a:lnTo>
                    <a:pt x="2378302" y="501080"/>
                  </a:lnTo>
                  <a:lnTo>
                    <a:pt x="2606880" y="350683"/>
                  </a:lnTo>
                  <a:lnTo>
                    <a:pt x="2788517" y="231790"/>
                  </a:lnTo>
                  <a:lnTo>
                    <a:pt x="2966112" y="94544"/>
                  </a:lnTo>
                  <a:lnTo>
                    <a:pt x="3089611" y="0"/>
                  </a:lnTo>
                  <a:close/>
                </a:path>
              </a:pathLst>
            </a:custGeom>
            <a:noFill/>
            <a:ln w="50800">
              <a:solidFill>
                <a:srgbClr val="FF0000"/>
              </a:solidFill>
            </a:ln>
          </p:spPr>
          <p:txBody>
            <a:bodyPr rtlCol="0" anchor="ctr"/>
            <a:lstStyle/>
            <a:p>
              <a:pPr algn="ctr"/>
              <a:endParaRPr lang="zh-CN" altLang="en-US" sz="2898" b="1" dirty="0">
                <a:solidFill>
                  <a:schemeClr val="tx1"/>
                </a:solidFill>
                <a:latin typeface="Calibri" panose="020F0502020204030204" charset="0"/>
                <a:ea typeface="微软雅黑" panose="020B0503020204020204" charset="-122"/>
              </a:endParaRPr>
            </a:p>
          </p:txBody>
        </p:sp>
        <p:sp>
          <p:nvSpPr>
            <p:cNvPr id="1071" name="对话气泡: 矩形 1070">
              <a:extLst>
                <a:ext uri="{FF2B5EF4-FFF2-40B4-BE49-F238E27FC236}">
                  <a16:creationId xmlns:a16="http://schemas.microsoft.com/office/drawing/2014/main" id="{0B94294A-E23F-1EC5-A1E1-95315E1A0B26}"/>
                </a:ext>
              </a:extLst>
            </p:cNvPr>
            <p:cNvSpPr/>
            <p:nvPr/>
          </p:nvSpPr>
          <p:spPr>
            <a:xfrm>
              <a:off x="18076479" y="4794522"/>
              <a:ext cx="2639981" cy="562453"/>
            </a:xfrm>
            <a:prstGeom prst="wedgeRectCallout">
              <a:avLst>
                <a:gd name="adj1" fmla="val 55572"/>
                <a:gd name="adj2" fmla="val 152723"/>
              </a:avLst>
            </a:prstGeom>
            <a:solidFill>
              <a:schemeClr val="bg1"/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998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实施深化范围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7AC6FF45-8C90-0E03-C8DE-632032199256}"/>
              </a:ext>
            </a:extLst>
          </p:cNvPr>
          <p:cNvSpPr txBox="1"/>
          <p:nvPr/>
        </p:nvSpPr>
        <p:spPr>
          <a:xfrm>
            <a:off x="431800" y="2768624"/>
            <a:ext cx="14110553" cy="184103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04190" algn="just" fontAlgn="auto">
              <a:lnSpc>
                <a:spcPct val="125000"/>
              </a:lnSpc>
            </a:pP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经规划主管部门审议，拟对</a:t>
            </a:r>
            <a:r>
              <a:rPr lang="en-US" altLang="zh-CN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[</a:t>
            </a: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龙珠地区</a:t>
            </a:r>
            <a:r>
              <a:rPr lang="en-US" altLang="zh-CN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]</a:t>
            </a: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法定图则</a:t>
            </a:r>
            <a:r>
              <a:rPr lang="en-US" altLang="zh-CN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1-04-1</a:t>
            </a: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、</a:t>
            </a:r>
            <a:r>
              <a:rPr lang="en-US" altLang="zh-CN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1-04-2</a:t>
            </a: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、</a:t>
            </a:r>
            <a:r>
              <a:rPr lang="en-US" altLang="zh-CN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1-05</a:t>
            </a: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地块规划实施深化。现依据</a:t>
            </a:r>
            <a:r>
              <a:rPr lang="en-US" altLang="zh-CN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《</a:t>
            </a: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中华人民共和国城乡规划法</a:t>
            </a:r>
            <a:r>
              <a:rPr lang="en-US" altLang="zh-CN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》《</a:t>
            </a: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深圳市城市规划条例</a:t>
            </a:r>
            <a:r>
              <a:rPr lang="en-US" altLang="zh-CN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》《</a:t>
            </a: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深圳市详细规划动态维护管理办法</a:t>
            </a:r>
            <a:r>
              <a:rPr lang="en-US" altLang="zh-CN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》</a:t>
            </a: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等相关规定，对该规划实施深化事项公开展示如下：</a:t>
            </a:r>
          </a:p>
          <a:p>
            <a:pPr indent="504190" algn="just" fontAlgn="auto">
              <a:lnSpc>
                <a:spcPct val="125000"/>
              </a:lnSpc>
            </a:pP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一、规划情况</a:t>
            </a:r>
          </a:p>
          <a:p>
            <a:pPr indent="504190" algn="just" fontAlgn="auto">
              <a:lnSpc>
                <a:spcPct val="125000"/>
              </a:lnSpc>
            </a:pP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根据已批准的法定规划，</a:t>
            </a:r>
            <a:r>
              <a:rPr lang="en-US" altLang="zh-CN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[</a:t>
            </a: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龙珠地区</a:t>
            </a:r>
            <a:r>
              <a:rPr lang="en-US" altLang="zh-CN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]</a:t>
            </a: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法定图则</a:t>
            </a:r>
            <a:r>
              <a:rPr lang="en-US" altLang="zh-CN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1-04-1</a:t>
            </a: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、</a:t>
            </a:r>
            <a:r>
              <a:rPr lang="en-US" altLang="zh-CN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1-04-2</a:t>
            </a: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、</a:t>
            </a:r>
            <a:r>
              <a:rPr lang="en-US" altLang="zh-CN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1-05</a:t>
            </a: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地块具体管控要求如下：</a:t>
            </a:r>
          </a:p>
          <a:p>
            <a:pPr indent="504190" algn="just" fontAlgn="auto">
              <a:lnSpc>
                <a:spcPct val="125000"/>
              </a:lnSpc>
            </a:pPr>
            <a:r>
              <a:rPr lang="en-US" altLang="zh-CN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1-04-1</a:t>
            </a: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地块用地代码为“</a:t>
            </a:r>
            <a:r>
              <a:rPr lang="en-US" altLang="zh-CN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S1”</a:t>
            </a: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，用地性质为“区域交通用地”，用地面积为</a:t>
            </a:r>
            <a:r>
              <a:rPr lang="en-US" altLang="zh-CN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21030</a:t>
            </a: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平方米，容积率为“</a:t>
            </a:r>
            <a:r>
              <a:rPr lang="en-US" altLang="zh-CN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-”</a:t>
            </a: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，配套设施项目名称为“</a:t>
            </a:r>
            <a:r>
              <a:rPr lang="en-US" altLang="zh-CN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-”</a:t>
            </a: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，备注为“</a:t>
            </a:r>
            <a:r>
              <a:rPr lang="en-US" altLang="zh-CN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-”</a:t>
            </a: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。</a:t>
            </a:r>
            <a:endParaRPr lang="en-US" altLang="zh-CN" sz="18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indent="504190" algn="just" fontAlgn="auto">
              <a:lnSpc>
                <a:spcPct val="125000"/>
              </a:lnSpc>
            </a:pPr>
            <a:r>
              <a:rPr lang="en-US" altLang="zh-CN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1-04-2</a:t>
            </a: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地块用地代码为“</a:t>
            </a:r>
            <a:r>
              <a:rPr lang="en-US" altLang="zh-CN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E9”</a:t>
            </a: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，用地性质为“发展备用地”，用地面积为</a:t>
            </a:r>
            <a:r>
              <a:rPr lang="en-US" altLang="zh-CN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36167</a:t>
            </a: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平方米，容积率为“</a:t>
            </a:r>
            <a:r>
              <a:rPr lang="en-US" altLang="zh-CN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-”</a:t>
            </a: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，配套设施项目名称为“</a:t>
            </a:r>
            <a:r>
              <a:rPr lang="en-US" altLang="zh-CN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-”</a:t>
            </a: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，备注为“不宜发展二、三类工业及仓储</a:t>
            </a:r>
            <a:r>
              <a:rPr lang="en-US" altLang="zh-CN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”</a:t>
            </a: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。</a:t>
            </a:r>
            <a:endParaRPr lang="en-US" altLang="zh-CN" sz="18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indent="504190" algn="just" fontAlgn="auto">
              <a:lnSpc>
                <a:spcPct val="125000"/>
              </a:lnSpc>
            </a:pPr>
            <a:r>
              <a:rPr lang="en-US" altLang="zh-CN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1-05</a:t>
            </a: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地块用地代码为“</a:t>
            </a:r>
            <a:r>
              <a:rPr lang="en-US" altLang="zh-CN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G11”</a:t>
            </a: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，用地性质为“公共绿地”，用地面积为</a:t>
            </a:r>
            <a:r>
              <a:rPr lang="en-US" altLang="zh-CN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20668</a:t>
            </a: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平方米，容积率为“</a:t>
            </a:r>
            <a:r>
              <a:rPr lang="en-US" altLang="zh-CN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-”</a:t>
            </a: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， 配套设施项目名称为“</a:t>
            </a:r>
            <a:r>
              <a:rPr lang="en-US" altLang="zh-CN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-”</a:t>
            </a: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，备注为“</a:t>
            </a:r>
            <a:r>
              <a:rPr lang="en-US" altLang="zh-CN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-”</a:t>
            </a: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。</a:t>
            </a:r>
          </a:p>
          <a:p>
            <a:pPr indent="504190" algn="just" fontAlgn="auto">
              <a:lnSpc>
                <a:spcPct val="125000"/>
              </a:lnSpc>
            </a:pP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二、实施深化方案</a:t>
            </a:r>
          </a:p>
          <a:p>
            <a:pPr indent="504190" algn="just" fontAlgn="auto">
              <a:lnSpc>
                <a:spcPct val="125000"/>
              </a:lnSpc>
            </a:pP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本次调整内容为，将</a:t>
            </a:r>
            <a:r>
              <a:rPr lang="en-US" altLang="zh-CN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1-04-1</a:t>
            </a: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地块备注增加“依政府批件”，其他条件不变。</a:t>
            </a:r>
            <a:endParaRPr lang="en-US" altLang="zh-CN" sz="18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indent="504190" algn="just" fontAlgn="auto">
              <a:lnSpc>
                <a:spcPct val="125000"/>
              </a:lnSpc>
            </a:pP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将</a:t>
            </a:r>
            <a:r>
              <a:rPr lang="en-US" altLang="zh-CN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1-04-2</a:t>
            </a: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地块用地性质由“发展备用地”明确为“新型产业用地”，用地代码为“</a:t>
            </a:r>
            <a:r>
              <a:rPr lang="en-US" altLang="zh-CN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M0”</a:t>
            </a: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，容积率</a:t>
            </a:r>
            <a:r>
              <a:rPr lang="en-US" altLang="zh-CN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4.5</a:t>
            </a: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，配套设施项目名称为“</a:t>
            </a:r>
            <a:r>
              <a:rPr lang="en-US" altLang="zh-CN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-”</a:t>
            </a: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，备注为“</a:t>
            </a:r>
            <a:r>
              <a:rPr lang="en-US" altLang="zh-CN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-”</a:t>
            </a: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，其他条件不变。</a:t>
            </a:r>
          </a:p>
          <a:p>
            <a:pPr indent="504190" algn="just" fontAlgn="auto">
              <a:lnSpc>
                <a:spcPct val="125000"/>
              </a:lnSpc>
            </a:pP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将</a:t>
            </a:r>
            <a:r>
              <a:rPr lang="en-US" altLang="zh-CN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1-05</a:t>
            </a: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地块用地性质按最新规范表达为“公园绿地”，用地代码为“</a:t>
            </a:r>
            <a:r>
              <a:rPr lang="en-US" altLang="zh-CN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G1”</a:t>
            </a: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，其他条件不变。 （具体详见附件）</a:t>
            </a:r>
          </a:p>
          <a:p>
            <a:pPr indent="504190" algn="just" fontAlgn="auto">
              <a:lnSpc>
                <a:spcPct val="125000"/>
              </a:lnSpc>
            </a:pP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三、公开展示方式与地点</a:t>
            </a:r>
          </a:p>
          <a:p>
            <a:pPr indent="504190" algn="just" fontAlgn="auto">
              <a:lnSpc>
                <a:spcPct val="125000"/>
              </a:lnSpc>
            </a:pP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（一）网站公开展示</a:t>
            </a:r>
          </a:p>
          <a:p>
            <a:pPr indent="504190" algn="just" fontAlgn="auto">
              <a:lnSpc>
                <a:spcPct val="125000"/>
              </a:lnSpc>
            </a:pPr>
            <a:r>
              <a:rPr lang="en-US" altLang="zh-CN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1.</a:t>
            </a: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深圳市规划和自然资源局门户网站</a:t>
            </a:r>
          </a:p>
          <a:p>
            <a:pPr indent="504190" algn="just" fontAlgn="auto">
              <a:lnSpc>
                <a:spcPct val="125000"/>
              </a:lnSpc>
            </a:pP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网址：</a:t>
            </a:r>
            <a:r>
              <a:rPr lang="en-US" altLang="zh-CN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http://pnr.sz.gov.cn/</a:t>
            </a:r>
          </a:p>
          <a:p>
            <a:pPr indent="504190" algn="just" fontAlgn="auto">
              <a:lnSpc>
                <a:spcPct val="125000"/>
              </a:lnSpc>
            </a:pPr>
            <a:r>
              <a:rPr lang="en-US" altLang="zh-CN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2.</a:t>
            </a: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深圳市规划和自然资源局南山管理局门户网站</a:t>
            </a:r>
          </a:p>
          <a:p>
            <a:pPr indent="504190" algn="just" fontAlgn="auto">
              <a:lnSpc>
                <a:spcPct val="125000"/>
              </a:lnSpc>
            </a:pP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网址：</a:t>
            </a:r>
            <a:r>
              <a:rPr lang="en-US" altLang="zh-CN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https://pnr.sz.gov.cn/ns/</a:t>
            </a:r>
          </a:p>
          <a:p>
            <a:pPr indent="504190" algn="just" fontAlgn="auto">
              <a:lnSpc>
                <a:spcPct val="125000"/>
              </a:lnSpc>
            </a:pP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（二）实地公示</a:t>
            </a:r>
          </a:p>
          <a:p>
            <a:pPr indent="504190" algn="just" fontAlgn="auto">
              <a:lnSpc>
                <a:spcPct val="125000"/>
              </a:lnSpc>
            </a:pPr>
            <a:r>
              <a:rPr lang="en-US" altLang="zh-CN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1.</a:t>
            </a: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深圳市规划和自然资源局南山管理局</a:t>
            </a:r>
          </a:p>
          <a:p>
            <a:pPr indent="504190" algn="just" fontAlgn="auto">
              <a:lnSpc>
                <a:spcPct val="125000"/>
              </a:lnSpc>
            </a:pP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地址：深圳市南山区深南大道</a:t>
            </a:r>
            <a:r>
              <a:rPr lang="en-US" altLang="zh-CN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10138</a:t>
            </a: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号一楼展厅；</a:t>
            </a:r>
          </a:p>
          <a:p>
            <a:pPr indent="504190" algn="just" fontAlgn="auto">
              <a:lnSpc>
                <a:spcPct val="125000"/>
              </a:lnSpc>
            </a:pPr>
            <a:r>
              <a:rPr lang="en-US" altLang="zh-CN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2.</a:t>
            </a: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南山区桃源街道办事处</a:t>
            </a:r>
          </a:p>
          <a:p>
            <a:pPr indent="504190" algn="just" fontAlgn="auto">
              <a:lnSpc>
                <a:spcPct val="125000"/>
              </a:lnSpc>
            </a:pP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地址：深圳市南山区桃源街道丽山路</a:t>
            </a:r>
            <a:r>
              <a:rPr lang="en-US" altLang="zh-CN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10</a:t>
            </a: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号桑泰大厦；</a:t>
            </a:r>
          </a:p>
          <a:p>
            <a:pPr indent="504190" algn="just" fontAlgn="auto">
              <a:lnSpc>
                <a:spcPct val="125000"/>
              </a:lnSpc>
            </a:pPr>
            <a:r>
              <a:rPr lang="en-US" altLang="zh-CN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3.</a:t>
            </a: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项目现场</a:t>
            </a:r>
          </a:p>
          <a:p>
            <a:pPr indent="504190" algn="just" fontAlgn="auto">
              <a:lnSpc>
                <a:spcPct val="125000"/>
              </a:lnSpc>
            </a:pP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地址：深圳市南山区桃源街道龙井路</a:t>
            </a:r>
            <a:r>
              <a:rPr lang="en-US" altLang="zh-CN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126</a:t>
            </a: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号；</a:t>
            </a:r>
            <a:endParaRPr lang="en-US" altLang="zh-CN" sz="18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indent="504190" algn="just" fontAlgn="auto">
              <a:lnSpc>
                <a:spcPct val="125000"/>
              </a:lnSpc>
            </a:pP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四、公开展示时间</a:t>
            </a:r>
          </a:p>
          <a:p>
            <a:pPr indent="504190" algn="just" fontAlgn="auto">
              <a:lnSpc>
                <a:spcPct val="125000"/>
              </a:lnSpc>
            </a:pP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为期</a:t>
            </a:r>
            <a:r>
              <a:rPr lang="en-US" altLang="zh-CN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10</a:t>
            </a: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个自然日，自</a:t>
            </a:r>
            <a:r>
              <a:rPr lang="en-US" altLang="zh-CN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2026</a:t>
            </a: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年</a:t>
            </a:r>
            <a:r>
              <a:rPr lang="en-US" altLang="zh-CN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10</a:t>
            </a: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月</a:t>
            </a:r>
            <a:r>
              <a:rPr lang="en-US" altLang="zh-CN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30</a:t>
            </a: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日至</a:t>
            </a:r>
            <a:r>
              <a:rPr lang="en-US" altLang="zh-CN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2026</a:t>
            </a: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年</a:t>
            </a:r>
            <a:r>
              <a:rPr lang="en-US" altLang="zh-CN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11</a:t>
            </a: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月</a:t>
            </a:r>
            <a:r>
              <a:rPr lang="en-US" altLang="zh-CN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08</a:t>
            </a: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日止。如公示截止日期逢节假日或周末，公示意见收集截止日期顺延至节假日或周末后的第一个工作日。</a:t>
            </a:r>
          </a:p>
          <a:p>
            <a:pPr indent="504190" algn="just" fontAlgn="auto">
              <a:lnSpc>
                <a:spcPct val="125000"/>
              </a:lnSpc>
            </a:pP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五、意见反馈</a:t>
            </a:r>
          </a:p>
          <a:p>
            <a:pPr indent="504190" algn="just" fontAlgn="auto">
              <a:lnSpc>
                <a:spcPct val="125000"/>
              </a:lnSpc>
            </a:pP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公示期间，任何单位、组织和个人均可就公示内容提出书面意见或建议，个人提交反馈意见的应当提供真实姓名（须由提交人签名）、有效身份证明复印件、住址及联系方式，单位或组织提交反馈意见的应当加盖公章、提交单位法定代表人、委托代理人的有效身份证明复印件并注明联系人及联系方式。请通过以下渠道书面反馈：</a:t>
            </a:r>
          </a:p>
          <a:p>
            <a:pPr indent="504190" algn="just" fontAlgn="auto">
              <a:lnSpc>
                <a:spcPct val="125000"/>
              </a:lnSpc>
            </a:pP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（一）邮寄。提出意见应填写“公众意见征询表”。邮寄地址：深圳市南山区深南大道</a:t>
            </a:r>
            <a:r>
              <a:rPr lang="en-US" altLang="zh-CN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10138</a:t>
            </a: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号市规划和自然资源局南山管理局规划科；收件人：余工；联系电话：</a:t>
            </a:r>
            <a:r>
              <a:rPr lang="en-US" altLang="zh-CN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0755-26978754</a:t>
            </a: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；并在信封上注明“</a:t>
            </a:r>
            <a:r>
              <a:rPr lang="en-US" altLang="zh-CN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[</a:t>
            </a: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龙珠地区</a:t>
            </a:r>
            <a:r>
              <a:rPr lang="en-US" altLang="zh-CN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]</a:t>
            </a: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法定图则</a:t>
            </a:r>
            <a:r>
              <a:rPr lang="en-US" altLang="zh-CN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1-04-1</a:t>
            </a: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、</a:t>
            </a:r>
            <a:r>
              <a:rPr lang="en-US" altLang="zh-CN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1-04-2</a:t>
            </a: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、</a:t>
            </a:r>
            <a:r>
              <a:rPr lang="en-US" altLang="zh-CN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1-05</a:t>
            </a: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地块规划实施深化事宜公众意见”字样（日期以邮戳为准）；</a:t>
            </a:r>
          </a:p>
          <a:p>
            <a:pPr indent="504190" algn="just" fontAlgn="auto">
              <a:lnSpc>
                <a:spcPct val="125000"/>
              </a:lnSpc>
            </a:pP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（二）电子邮件。请将意见发送至邮箱：</a:t>
            </a:r>
            <a:r>
              <a:rPr lang="en-US" altLang="zh-CN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zeghk@pnr.sz.gov.cn</a:t>
            </a: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，邮件标题请按照“</a:t>
            </a:r>
            <a:r>
              <a:rPr lang="en-US" altLang="zh-CN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[</a:t>
            </a: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龙珠地区</a:t>
            </a:r>
            <a:r>
              <a:rPr lang="en-US" altLang="zh-CN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]</a:t>
            </a: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法定图则</a:t>
            </a:r>
            <a:r>
              <a:rPr lang="en-US" altLang="zh-CN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1-04-1</a:t>
            </a: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、</a:t>
            </a:r>
            <a:r>
              <a:rPr lang="en-US" altLang="zh-CN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1-04-2</a:t>
            </a: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、</a:t>
            </a:r>
            <a:r>
              <a:rPr lang="en-US" altLang="zh-CN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1-05</a:t>
            </a: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地块规划实施深化事宜反馈意见</a:t>
            </a:r>
            <a:r>
              <a:rPr lang="en-US" altLang="zh-CN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+</a:t>
            </a: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姓名（或单位名称）”格式填写。</a:t>
            </a:r>
          </a:p>
          <a:p>
            <a:pPr indent="504190" algn="just" fontAlgn="auto">
              <a:lnSpc>
                <a:spcPct val="125000"/>
              </a:lnSpc>
            </a:pP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公众意见征询截止后，我局将按相关规定对公众意见进行认真研究和提出处理意见，并按程序将该规划和公众意见处理情况一并报批。</a:t>
            </a:r>
          </a:p>
          <a:p>
            <a:pPr indent="504190" algn="just" fontAlgn="auto">
              <a:lnSpc>
                <a:spcPct val="125000"/>
              </a:lnSpc>
            </a:pP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六、联系方式</a:t>
            </a:r>
          </a:p>
          <a:p>
            <a:pPr indent="504190" algn="just" fontAlgn="auto">
              <a:lnSpc>
                <a:spcPct val="125000"/>
              </a:lnSpc>
            </a:pP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深圳市规划和自然资源局南山管理局</a:t>
            </a:r>
          </a:p>
          <a:p>
            <a:pPr indent="504190" algn="just" fontAlgn="auto">
              <a:lnSpc>
                <a:spcPct val="125000"/>
              </a:lnSpc>
            </a:pP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地址：深圳市南山区深南大道</a:t>
            </a:r>
            <a:r>
              <a:rPr lang="en-US" altLang="zh-CN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10138</a:t>
            </a: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号</a:t>
            </a:r>
          </a:p>
          <a:p>
            <a:pPr indent="504190" algn="just" fontAlgn="auto">
              <a:lnSpc>
                <a:spcPct val="125000"/>
              </a:lnSpc>
            </a:pP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联系人：余工</a:t>
            </a:r>
          </a:p>
          <a:p>
            <a:pPr indent="504190" algn="just" fontAlgn="auto">
              <a:lnSpc>
                <a:spcPct val="125000"/>
              </a:lnSpc>
            </a:pP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联系电话：</a:t>
            </a:r>
            <a:r>
              <a:rPr lang="en-US" altLang="zh-CN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0755-26978754</a:t>
            </a:r>
          </a:p>
          <a:p>
            <a:pPr indent="504190" algn="just" fontAlgn="auto">
              <a:lnSpc>
                <a:spcPct val="125000"/>
              </a:lnSpc>
            </a:pP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特此公开展示。</a:t>
            </a:r>
          </a:p>
          <a:p>
            <a:pPr indent="504190" algn="just" fontAlgn="auto">
              <a:lnSpc>
                <a:spcPct val="125000"/>
              </a:lnSpc>
            </a:pPr>
            <a:endParaRPr lang="en-US" altLang="zh-CN" sz="18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indent="504190" algn="just" fontAlgn="auto">
              <a:lnSpc>
                <a:spcPct val="125000"/>
              </a:lnSpc>
            </a:pP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附件：</a:t>
            </a:r>
            <a:r>
              <a:rPr lang="en-US" altLang="zh-CN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1. [</a:t>
            </a: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龙珠地区</a:t>
            </a:r>
            <a:r>
              <a:rPr lang="en-US" altLang="zh-CN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]</a:t>
            </a: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法定图则</a:t>
            </a:r>
            <a:r>
              <a:rPr lang="en-US" altLang="zh-CN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1-04-1</a:t>
            </a: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、</a:t>
            </a:r>
            <a:r>
              <a:rPr lang="en-US" altLang="zh-CN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1-04-2 </a:t>
            </a: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、</a:t>
            </a:r>
            <a:r>
              <a:rPr lang="en-US" altLang="zh-CN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1-05</a:t>
            </a: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地块规划实施深化方案</a:t>
            </a:r>
          </a:p>
          <a:p>
            <a:pPr indent="504190" algn="just" fontAlgn="auto">
              <a:lnSpc>
                <a:spcPct val="125000"/>
              </a:lnSpc>
            </a:pP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　　    </a:t>
            </a:r>
            <a:r>
              <a:rPr lang="en-US" altLang="zh-CN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2.</a:t>
            </a: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公众意见征询表</a:t>
            </a:r>
            <a:endParaRPr lang="en-US" altLang="zh-CN" sz="18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indent="504190" algn="r" fontAlgn="auto">
              <a:lnSpc>
                <a:spcPct val="125000"/>
              </a:lnSpc>
            </a:pP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市规划和自然资源局南山管理局</a:t>
            </a:r>
          </a:p>
          <a:p>
            <a:pPr indent="504190" algn="r" fontAlgn="auto">
              <a:lnSpc>
                <a:spcPct val="125000"/>
              </a:lnSpc>
            </a:pPr>
            <a:r>
              <a:rPr lang="en-US" altLang="zh-CN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2026</a:t>
            </a: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年</a:t>
            </a:r>
            <a:r>
              <a:rPr lang="en-US" altLang="zh-CN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10</a:t>
            </a: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月</a:t>
            </a:r>
            <a:r>
              <a:rPr lang="en-US" altLang="zh-CN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29</a:t>
            </a:r>
            <a:r>
              <a:rPr lang="zh-CN" altLang="en-US" sz="1800" dirty="0">
                <a:latin typeface="华文细黑" panose="02010600040101010101" pitchFamily="2" charset="-122"/>
                <a:ea typeface="华文细黑" panose="02010600040101010101" pitchFamily="2" charset="-122"/>
              </a:rPr>
              <a:t>日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DAA40DEE-047F-C2DC-4EFE-4AAF6E1BFD25}"/>
              </a:ext>
            </a:extLst>
          </p:cNvPr>
          <p:cNvGrpSpPr/>
          <p:nvPr/>
        </p:nvGrpSpPr>
        <p:grpSpPr>
          <a:xfrm>
            <a:off x="431800" y="1134110"/>
            <a:ext cx="14110554" cy="1494544"/>
            <a:chOff x="431800" y="1134110"/>
            <a:chExt cx="12924880" cy="1494544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1B42AAD-7C3E-F734-47F8-3699D88DA5BD}"/>
                </a:ext>
              </a:extLst>
            </p:cNvPr>
            <p:cNvSpPr txBox="1"/>
            <p:nvPr/>
          </p:nvSpPr>
          <p:spPr>
            <a:xfrm>
              <a:off x="431800" y="1134110"/>
              <a:ext cx="12924880" cy="1290666"/>
            </a:xfrm>
            <a:prstGeom prst="rect">
              <a:avLst/>
            </a:prstGeom>
            <a:noFill/>
          </p:spPr>
          <p:txBody>
            <a:bodyPr wrap="square" lIns="206306" tIns="103152" rIns="206306" bIns="103152" rtlCol="0">
              <a:spAutoFit/>
            </a:bodyPr>
            <a:lstStyle>
              <a:defPPr>
                <a:defRPr lang="zh-CN"/>
              </a:defPPr>
              <a:lvl1pPr algn="ctr">
                <a:defRPr sz="2800" b="1">
                  <a:solidFill>
                    <a:srgbClr val="0070C0"/>
                  </a:solidFill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pPr indent="0" fontAlgn="auto">
                <a:lnSpc>
                  <a:spcPct val="130000"/>
                </a:lnSpc>
              </a:pPr>
              <a:r>
                <a:rPr lang="zh-CN" altLang="en-US" sz="2850" kern="10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市规划和自然资源局南山管理局关于</a:t>
              </a:r>
              <a:r>
                <a:rPr lang="en-US" altLang="zh-CN" sz="2850" kern="10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[</a:t>
              </a:r>
              <a:r>
                <a:rPr lang="zh-CN" altLang="en-US" sz="2850" kern="10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龙珠地区</a:t>
              </a:r>
              <a:r>
                <a:rPr lang="en-US" altLang="zh-CN" sz="2850" kern="10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]</a:t>
              </a:r>
              <a:r>
                <a:rPr lang="zh-CN" altLang="en-US" sz="2850" kern="10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法定图则</a:t>
              </a:r>
              <a:r>
                <a:rPr lang="en-US" altLang="zh-CN" sz="2850" kern="10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1-04-1</a:t>
              </a:r>
              <a:r>
                <a:rPr lang="zh-CN" altLang="en-US" sz="2850" kern="10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、</a:t>
              </a:r>
              <a:r>
                <a:rPr lang="en-US" altLang="zh-CN" sz="2850" kern="10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1-04-2 </a:t>
              </a:r>
              <a:r>
                <a:rPr lang="zh-CN" altLang="en-US" sz="2850" kern="10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、</a:t>
              </a:r>
              <a:r>
                <a:rPr lang="en-US" altLang="zh-CN" sz="2850" kern="10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1-05</a:t>
              </a:r>
              <a:r>
                <a:rPr lang="zh-CN" altLang="en-US" sz="2850" kern="10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地块</a:t>
              </a:r>
              <a:endParaRPr lang="en-US" altLang="zh-CN" sz="2850" kern="10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  <a:p>
              <a:pPr indent="0" fontAlgn="auto">
                <a:lnSpc>
                  <a:spcPct val="130000"/>
                </a:lnSpc>
              </a:pPr>
              <a:r>
                <a:rPr lang="zh-CN" altLang="en-US" sz="2850" kern="10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规划实施深化公开展示的通告</a:t>
              </a:r>
            </a:p>
          </p:txBody>
        </p:sp>
        <p:cxnSp>
          <p:nvCxnSpPr>
            <p:cNvPr id="3" name="直接连接符 2">
              <a:extLst>
                <a:ext uri="{FF2B5EF4-FFF2-40B4-BE49-F238E27FC236}">
                  <a16:creationId xmlns:a16="http://schemas.microsoft.com/office/drawing/2014/main" id="{BC720889-72A4-A987-AAA7-D674F8B59C99}"/>
                </a:ext>
              </a:extLst>
            </p:cNvPr>
            <p:cNvCxnSpPr>
              <a:cxnSpLocks/>
            </p:cNvCxnSpPr>
            <p:nvPr/>
          </p:nvCxnSpPr>
          <p:spPr>
            <a:xfrm>
              <a:off x="431800" y="2628654"/>
              <a:ext cx="12924879" cy="0"/>
            </a:xfrm>
            <a:prstGeom prst="line">
              <a:avLst/>
            </a:prstGeom>
            <a:ln w="136525" cmpd="thickThin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041" name="表格 1040">
            <a:extLst>
              <a:ext uri="{FF2B5EF4-FFF2-40B4-BE49-F238E27FC236}">
                <a16:creationId xmlns:a16="http://schemas.microsoft.com/office/drawing/2014/main" id="{EB9D9F4D-30CE-983C-90BD-BE0058CF8D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1937542"/>
              </p:ext>
            </p:extLst>
          </p:nvPr>
        </p:nvGraphicFramePr>
        <p:xfrm>
          <a:off x="24966146" y="13589192"/>
          <a:ext cx="552030" cy="30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2030">
                  <a:extLst>
                    <a:ext uri="{9D8B030D-6E8A-4147-A177-3AD203B41FA5}">
                      <a16:colId xmlns:a16="http://schemas.microsoft.com/office/drawing/2014/main" val="309771357"/>
                    </a:ext>
                  </a:extLst>
                </a:gridCol>
              </a:tblGrid>
              <a:tr h="12557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1-04-1</a:t>
                      </a:r>
                      <a:endParaRPr lang="zh-CN" altLang="en-US" sz="1000" b="0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8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462363"/>
                  </a:ext>
                </a:extLst>
              </a:tr>
              <a:tr h="12557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S1</a:t>
                      </a:r>
                      <a:endParaRPr lang="zh-CN" altLang="en-US" sz="1000" b="0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8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9685576"/>
                  </a:ext>
                </a:extLst>
              </a:tr>
            </a:tbl>
          </a:graphicData>
        </a:graphic>
      </p:graphicFrame>
      <p:graphicFrame>
        <p:nvGraphicFramePr>
          <p:cNvPr id="1042" name="表格 1041">
            <a:extLst>
              <a:ext uri="{FF2B5EF4-FFF2-40B4-BE49-F238E27FC236}">
                <a16:creationId xmlns:a16="http://schemas.microsoft.com/office/drawing/2014/main" id="{495A4C67-FDAB-3FF1-5F6B-79625C18AA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5393150"/>
              </p:ext>
            </p:extLst>
          </p:nvPr>
        </p:nvGraphicFramePr>
        <p:xfrm>
          <a:off x="24519680" y="14649949"/>
          <a:ext cx="545680" cy="30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5680">
                  <a:extLst>
                    <a:ext uri="{9D8B030D-6E8A-4147-A177-3AD203B41FA5}">
                      <a16:colId xmlns:a16="http://schemas.microsoft.com/office/drawing/2014/main" val="309771357"/>
                    </a:ext>
                  </a:extLst>
                </a:gridCol>
              </a:tblGrid>
              <a:tr h="15031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1-04-2</a:t>
                      </a:r>
                      <a:endParaRPr lang="zh-CN" altLang="en-US" sz="1000" b="0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F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462363"/>
                  </a:ext>
                </a:extLst>
              </a:tr>
              <a:tr h="15031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M0</a:t>
                      </a:r>
                      <a:endParaRPr lang="zh-CN" altLang="en-US" sz="1000" b="0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F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9685576"/>
                  </a:ext>
                </a:extLst>
              </a:tr>
            </a:tbl>
          </a:graphicData>
        </a:graphic>
      </p:graphicFrame>
      <p:graphicFrame>
        <p:nvGraphicFramePr>
          <p:cNvPr id="1043" name="表格 1042">
            <a:extLst>
              <a:ext uri="{FF2B5EF4-FFF2-40B4-BE49-F238E27FC236}">
                <a16:creationId xmlns:a16="http://schemas.microsoft.com/office/drawing/2014/main" id="{29030383-4BA6-F85B-BE0E-2783ED3A6B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8682128"/>
              </p:ext>
            </p:extLst>
          </p:nvPr>
        </p:nvGraphicFramePr>
        <p:xfrm>
          <a:off x="26115974" y="13589192"/>
          <a:ext cx="383021" cy="30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3021">
                  <a:extLst>
                    <a:ext uri="{9D8B030D-6E8A-4147-A177-3AD203B41FA5}">
                      <a16:colId xmlns:a16="http://schemas.microsoft.com/office/drawing/2014/main" val="309771357"/>
                    </a:ext>
                  </a:extLst>
                </a:gridCol>
              </a:tblGrid>
              <a:tr h="15031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1-05</a:t>
                      </a:r>
                      <a:endParaRPr lang="zh-CN" altLang="en-US" sz="1000" b="0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462363"/>
                  </a:ext>
                </a:extLst>
              </a:tr>
              <a:tr h="15031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G1</a:t>
                      </a:r>
                      <a:endParaRPr lang="zh-CN" altLang="en-US" sz="1000" b="0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9685576"/>
                  </a:ext>
                </a:extLst>
              </a:tr>
            </a:tbl>
          </a:graphicData>
        </a:graphic>
      </p:graphicFrame>
      <p:graphicFrame>
        <p:nvGraphicFramePr>
          <p:cNvPr id="1046" name="表格 1045">
            <a:extLst>
              <a:ext uri="{FF2B5EF4-FFF2-40B4-BE49-F238E27FC236}">
                <a16:creationId xmlns:a16="http://schemas.microsoft.com/office/drawing/2014/main" id="{6990EBAA-87BF-67C7-58DA-ADF10ACE44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5987965"/>
              </p:ext>
            </p:extLst>
          </p:nvPr>
        </p:nvGraphicFramePr>
        <p:xfrm>
          <a:off x="17353979" y="14523957"/>
          <a:ext cx="545680" cy="30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5680">
                  <a:extLst>
                    <a:ext uri="{9D8B030D-6E8A-4147-A177-3AD203B41FA5}">
                      <a16:colId xmlns:a16="http://schemas.microsoft.com/office/drawing/2014/main" val="309771357"/>
                    </a:ext>
                  </a:extLst>
                </a:gridCol>
              </a:tblGrid>
              <a:tr h="15031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1-04-2</a:t>
                      </a:r>
                      <a:endParaRPr lang="zh-CN" altLang="en-US" sz="1000" b="0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DC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462363"/>
                  </a:ext>
                </a:extLst>
              </a:tr>
              <a:tr h="15031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E9</a:t>
                      </a:r>
                      <a:endParaRPr lang="zh-CN" altLang="en-US" sz="1000" b="0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DC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9685576"/>
                  </a:ext>
                </a:extLst>
              </a:tr>
            </a:tbl>
          </a:graphicData>
        </a:graphic>
      </p:graphicFrame>
      <p:graphicFrame>
        <p:nvGraphicFramePr>
          <p:cNvPr id="1050" name="表格 70">
            <a:extLst>
              <a:ext uri="{FF2B5EF4-FFF2-40B4-BE49-F238E27FC236}">
                <a16:creationId xmlns:a16="http://schemas.microsoft.com/office/drawing/2014/main" id="{32CDEFD3-A240-2A14-B038-8DD4719D27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0138628"/>
              </p:ext>
            </p:extLst>
          </p:nvPr>
        </p:nvGraphicFramePr>
        <p:xfrm>
          <a:off x="14723835" y="16988740"/>
          <a:ext cx="7294220" cy="37896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51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46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530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442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9615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4423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867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19873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地块</a:t>
                      </a:r>
                      <a:endParaRPr lang="en-US" altLang="zh-CN" sz="1400" b="1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/>
                      <a:r>
                        <a:rPr lang="zh-CN" altLang="en-US" sz="1400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编号</a:t>
                      </a: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用地性质代码</a:t>
                      </a: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用地性质</a:t>
                      </a:r>
                      <a:endParaRPr lang="en-US" altLang="zh-CN" sz="1400" b="1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用地面积</a:t>
                      </a:r>
                      <a:endParaRPr lang="en-US" altLang="zh-CN" sz="1400" b="1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/>
                      <a:r>
                        <a:rPr lang="zh-CN" altLang="en-US" sz="1400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（平方米）</a:t>
                      </a: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容积率</a:t>
                      </a: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配套设施</a:t>
                      </a:r>
                      <a:endParaRPr lang="en-US" altLang="zh-CN" sz="1400" b="1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/>
                      <a:r>
                        <a:rPr lang="zh-CN" altLang="en-US" sz="1400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项目名称</a:t>
                      </a: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备注</a:t>
                      </a: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609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1-04-1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S1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区域交通用地</a:t>
                      </a: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21030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——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——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——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9090096"/>
                  </a:ext>
                </a:extLst>
              </a:tr>
              <a:tr h="119873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1-04-2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E9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发展备用地</a:t>
                      </a: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36167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——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——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不宜发展二、三类工业及仓储</a:t>
                      </a: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609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1-05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G11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公共绿地</a:t>
                      </a: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20668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——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——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——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1563136"/>
                  </a:ext>
                </a:extLst>
              </a:tr>
            </a:tbl>
          </a:graphicData>
        </a:graphic>
      </p:graphicFrame>
      <p:graphicFrame>
        <p:nvGraphicFramePr>
          <p:cNvPr id="1054" name="表格 1053">
            <a:extLst>
              <a:ext uri="{FF2B5EF4-FFF2-40B4-BE49-F238E27FC236}">
                <a16:creationId xmlns:a16="http://schemas.microsoft.com/office/drawing/2014/main" id="{C6058280-D75D-B683-969D-4CFD815EB5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0940326"/>
              </p:ext>
            </p:extLst>
          </p:nvPr>
        </p:nvGraphicFramePr>
        <p:xfrm>
          <a:off x="17652400" y="13648134"/>
          <a:ext cx="552030" cy="30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2030">
                  <a:extLst>
                    <a:ext uri="{9D8B030D-6E8A-4147-A177-3AD203B41FA5}">
                      <a16:colId xmlns:a16="http://schemas.microsoft.com/office/drawing/2014/main" val="309771357"/>
                    </a:ext>
                  </a:extLst>
                </a:gridCol>
              </a:tblGrid>
              <a:tr h="12557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1-04-1</a:t>
                      </a:r>
                      <a:endParaRPr lang="zh-CN" altLang="en-US" sz="1000" b="0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8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462363"/>
                  </a:ext>
                </a:extLst>
              </a:tr>
              <a:tr h="12557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S1</a:t>
                      </a:r>
                      <a:endParaRPr lang="zh-CN" altLang="en-US" sz="1000" b="0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8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9685576"/>
                  </a:ext>
                </a:extLst>
              </a:tr>
            </a:tbl>
          </a:graphicData>
        </a:graphic>
      </p:graphicFrame>
      <p:graphicFrame>
        <p:nvGraphicFramePr>
          <p:cNvPr id="1055" name="表格 1054">
            <a:extLst>
              <a:ext uri="{FF2B5EF4-FFF2-40B4-BE49-F238E27FC236}">
                <a16:creationId xmlns:a16="http://schemas.microsoft.com/office/drawing/2014/main" id="{3C259D2B-2D7E-689F-CF1B-4DC2D114D7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9741649"/>
              </p:ext>
            </p:extLst>
          </p:nvPr>
        </p:nvGraphicFramePr>
        <p:xfrm>
          <a:off x="18805776" y="13566551"/>
          <a:ext cx="360040" cy="30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40">
                  <a:extLst>
                    <a:ext uri="{9D8B030D-6E8A-4147-A177-3AD203B41FA5}">
                      <a16:colId xmlns:a16="http://schemas.microsoft.com/office/drawing/2014/main" val="309771357"/>
                    </a:ext>
                  </a:extLst>
                </a:gridCol>
              </a:tblGrid>
              <a:tr h="15031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01-05</a:t>
                      </a:r>
                      <a:endParaRPr lang="zh-CN" altLang="en-US" sz="1000" b="0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462363"/>
                  </a:ext>
                </a:extLst>
              </a:tr>
              <a:tr h="15031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G11</a:t>
                      </a:r>
                      <a:endParaRPr lang="zh-CN" altLang="en-US" sz="1000" b="0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9685576"/>
                  </a:ext>
                </a:extLst>
              </a:tr>
            </a:tbl>
          </a:graphicData>
        </a:graphic>
      </p:graphicFrame>
      <p:graphicFrame>
        <p:nvGraphicFramePr>
          <p:cNvPr id="45" name="表格 70">
            <a:extLst>
              <a:ext uri="{FF2B5EF4-FFF2-40B4-BE49-F238E27FC236}">
                <a16:creationId xmlns:a16="http://schemas.microsoft.com/office/drawing/2014/main" id="{E07281C5-AD67-44DB-8807-A4750FD1DE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9602680"/>
              </p:ext>
            </p:extLst>
          </p:nvPr>
        </p:nvGraphicFramePr>
        <p:xfrm>
          <a:off x="22070903" y="16988740"/>
          <a:ext cx="7069252" cy="37896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4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67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47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202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202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4088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19873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地块</a:t>
                      </a:r>
                      <a:endParaRPr lang="en-US" altLang="zh-CN" sz="1400" b="1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/>
                      <a:r>
                        <a:rPr lang="zh-CN" altLang="en-US" sz="1400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编号</a:t>
                      </a: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用地性质代码</a:t>
                      </a: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用地性质</a:t>
                      </a:r>
                      <a:endParaRPr lang="en-US" altLang="zh-CN" sz="1400" b="1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用地面积</a:t>
                      </a:r>
                      <a:endParaRPr lang="en-US" altLang="zh-CN" sz="1400" b="1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/>
                      <a:r>
                        <a:rPr lang="zh-CN" altLang="en-US" sz="1400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（平方米）</a:t>
                      </a: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容积率</a:t>
                      </a: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配套设施</a:t>
                      </a:r>
                      <a:endParaRPr lang="en-US" altLang="zh-CN" sz="1400" b="1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/>
                      <a:r>
                        <a:rPr lang="zh-CN" altLang="en-US" sz="1400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项目名称</a:t>
                      </a: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备注</a:t>
                      </a: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609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1-04-1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S1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区域交通用地</a:t>
                      </a: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21030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——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——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依政府批件</a:t>
                      </a: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9090096"/>
                  </a:ext>
                </a:extLst>
              </a:tr>
              <a:tr h="119873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1-04-2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新型产业用地</a:t>
                      </a: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36167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4.5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——</a:t>
                      </a:r>
                      <a:endParaRPr kumimoji="0" lang="zh-CN" alt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——</a:t>
                      </a:r>
                      <a:endParaRPr kumimoji="0" lang="zh-CN" alt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609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1-05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G1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公园绿地</a:t>
                      </a: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20668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——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——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——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15631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40684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3CDFF8-773D-72BB-312F-F2872526EC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>
            <a:extLst>
              <a:ext uri="{FF2B5EF4-FFF2-40B4-BE49-F238E27FC236}">
                <a16:creationId xmlns:a16="http://schemas.microsoft.com/office/drawing/2014/main" id="{A94D1444-1DEF-D955-A2B2-262CB829C954}"/>
              </a:ext>
            </a:extLst>
          </p:cNvPr>
          <p:cNvGrpSpPr/>
          <p:nvPr/>
        </p:nvGrpSpPr>
        <p:grpSpPr>
          <a:xfrm>
            <a:off x="1100484" y="900312"/>
            <a:ext cx="28854892" cy="12633187"/>
            <a:chOff x="3999619" y="8173321"/>
            <a:chExt cx="15814384" cy="6923820"/>
          </a:xfrm>
        </p:grpSpPr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CA3E5A7A-E02A-35AE-CDAB-8703A961B360}"/>
                </a:ext>
              </a:extLst>
            </p:cNvPr>
            <p:cNvSpPr/>
            <p:nvPr/>
          </p:nvSpPr>
          <p:spPr>
            <a:xfrm>
              <a:off x="4104507" y="8173321"/>
              <a:ext cx="15226930" cy="745704"/>
            </a:xfrm>
            <a:prstGeom prst="rect">
              <a:avLst/>
            </a:prstGeom>
            <a:gradFill flip="none" rotWithShape="1">
              <a:gsLst>
                <a:gs pos="11000">
                  <a:schemeClr val="accent1">
                    <a:lumMod val="5000"/>
                    <a:lumOff val="95000"/>
                  </a:schemeClr>
                </a:gs>
                <a:gs pos="61000">
                  <a:srgbClr val="609DD5"/>
                </a:gs>
                <a:gs pos="100000">
                  <a:srgbClr val="619ED5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zh-CN" altLang="en-US" sz="44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实施深化方案</a:t>
              </a:r>
            </a:p>
          </p:txBody>
        </p:sp>
        <p:pic>
          <p:nvPicPr>
            <p:cNvPr id="455" name="图片 454">
              <a:extLst>
                <a:ext uri="{FF2B5EF4-FFF2-40B4-BE49-F238E27FC236}">
                  <a16:creationId xmlns:a16="http://schemas.microsoft.com/office/drawing/2014/main" id="{59E485DD-E866-B409-18A7-14595ABEA81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8820" t="17068" r="14609" b="20364"/>
            <a:stretch>
              <a:fillRect/>
            </a:stretch>
          </p:blipFill>
          <p:spPr>
            <a:xfrm>
              <a:off x="4104508" y="9598061"/>
              <a:ext cx="7551936" cy="5044280"/>
            </a:xfrm>
            <a:prstGeom prst="rect">
              <a:avLst/>
            </a:prstGeom>
            <a:ln w="6350">
              <a:solidFill>
                <a:schemeClr val="tx1"/>
              </a:solidFill>
            </a:ln>
          </p:spPr>
        </p:pic>
        <p:sp>
          <p:nvSpPr>
            <p:cNvPr id="456" name="任意多边形: 形状 455">
              <a:extLst>
                <a:ext uri="{FF2B5EF4-FFF2-40B4-BE49-F238E27FC236}">
                  <a16:creationId xmlns:a16="http://schemas.microsoft.com/office/drawing/2014/main" id="{A3503162-0E03-A518-40ED-F100685A0F72}"/>
                </a:ext>
              </a:extLst>
            </p:cNvPr>
            <p:cNvSpPr/>
            <p:nvPr/>
          </p:nvSpPr>
          <p:spPr>
            <a:xfrm>
              <a:off x="12117098" y="9965840"/>
              <a:ext cx="7084361" cy="4992628"/>
            </a:xfrm>
            <a:custGeom>
              <a:avLst/>
              <a:gdLst>
                <a:gd name="csX0" fmla="*/ 0 w 7724725"/>
                <a:gd name="csY0" fmla="*/ 0 h 5443918"/>
                <a:gd name="csX1" fmla="*/ 7724725 w 7724725"/>
                <a:gd name="csY1" fmla="*/ 0 h 5443918"/>
                <a:gd name="csX2" fmla="*/ 7724725 w 7724725"/>
                <a:gd name="csY2" fmla="*/ 5443918 h 5443918"/>
                <a:gd name="csX3" fmla="*/ 0 w 7724725"/>
                <a:gd name="csY3" fmla="*/ 5443918 h 5443918"/>
                <a:gd name="csX4" fmla="*/ 0 w 7724725"/>
                <a:gd name="csY4" fmla="*/ 0 h 5443918"/>
                <a:gd name="csX5" fmla="*/ 4220436 w 7724725"/>
                <a:gd name="csY5" fmla="*/ 3796486 h 5443918"/>
                <a:gd name="csX6" fmla="*/ 3349677 w 7724725"/>
                <a:gd name="csY6" fmla="*/ 1786282 h 5443918"/>
                <a:gd name="csX7" fmla="*/ 3195652 w 7724725"/>
                <a:gd name="csY7" fmla="*/ 1855798 h 5443918"/>
                <a:gd name="csX8" fmla="*/ 2717328 w 7724725"/>
                <a:gd name="csY8" fmla="*/ 2034254 h 5443918"/>
                <a:gd name="csX9" fmla="*/ 2229960 w 7724725"/>
                <a:gd name="csY9" fmla="*/ 2145429 h 5443918"/>
                <a:gd name="csX10" fmla="*/ 1790528 w 7724725"/>
                <a:gd name="csY10" fmla="*/ 2238349 h 5443918"/>
                <a:gd name="csX11" fmla="*/ 2052331 w 7724725"/>
                <a:gd name="csY11" fmla="*/ 2833016 h 5443918"/>
                <a:gd name="csX12" fmla="*/ 2164002 w 7724725"/>
                <a:gd name="csY12" fmla="*/ 3060501 h 5443918"/>
                <a:gd name="csX13" fmla="*/ 2226944 w 7724725"/>
                <a:gd name="csY13" fmla="*/ 3189035 h 5443918"/>
                <a:gd name="csX14" fmla="*/ 2344810 w 7724725"/>
                <a:gd name="csY14" fmla="*/ 3374746 h 5443918"/>
                <a:gd name="csX15" fmla="*/ 2475961 w 7724725"/>
                <a:gd name="csY15" fmla="*/ 3542138 h 5443918"/>
                <a:gd name="csX16" fmla="*/ 2605156 w 7724725"/>
                <a:gd name="csY16" fmla="*/ 3665703 h 5443918"/>
                <a:gd name="csX17" fmla="*/ 2737400 w 7724725"/>
                <a:gd name="csY17" fmla="*/ 3794369 h 5443918"/>
                <a:gd name="csX18" fmla="*/ 2909363 w 7724725"/>
                <a:gd name="csY18" fmla="*/ 3937380 h 5443918"/>
                <a:gd name="csX19" fmla="*/ 3081392 w 7724725"/>
                <a:gd name="csY19" fmla="*/ 4045739 h 5443918"/>
                <a:gd name="csX20" fmla="*/ 3238184 w 7724725"/>
                <a:gd name="csY20" fmla="*/ 4128590 h 5443918"/>
                <a:gd name="csX21" fmla="*/ 3387852 w 7724725"/>
                <a:gd name="csY21" fmla="*/ 4205313 h 5443918"/>
                <a:gd name="csX22" fmla="*/ 3766728 w 7724725"/>
                <a:gd name="csY22" fmla="*/ 4335471 h 5443918"/>
                <a:gd name="csX23" fmla="*/ 4021376 w 7724725"/>
                <a:gd name="csY23" fmla="*/ 4408318 h 5443918"/>
                <a:gd name="csX24" fmla="*/ 4220436 w 7724725"/>
                <a:gd name="csY24" fmla="*/ 3796486 h 54439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7724725" h="5443918">
                  <a:moveTo>
                    <a:pt x="0" y="0"/>
                  </a:moveTo>
                  <a:lnTo>
                    <a:pt x="7724725" y="0"/>
                  </a:lnTo>
                  <a:lnTo>
                    <a:pt x="7724725" y="5443918"/>
                  </a:lnTo>
                  <a:lnTo>
                    <a:pt x="0" y="5443918"/>
                  </a:lnTo>
                  <a:lnTo>
                    <a:pt x="0" y="0"/>
                  </a:lnTo>
                  <a:close/>
                  <a:moveTo>
                    <a:pt x="4220436" y="3796486"/>
                  </a:moveTo>
                  <a:lnTo>
                    <a:pt x="3349677" y="1786282"/>
                  </a:lnTo>
                  <a:lnTo>
                    <a:pt x="3195652" y="1855798"/>
                  </a:lnTo>
                  <a:lnTo>
                    <a:pt x="2717328" y="2034254"/>
                  </a:lnTo>
                  <a:lnTo>
                    <a:pt x="2229960" y="2145429"/>
                  </a:lnTo>
                  <a:lnTo>
                    <a:pt x="1790528" y="2238349"/>
                  </a:lnTo>
                  <a:lnTo>
                    <a:pt x="2052331" y="2833016"/>
                  </a:lnTo>
                  <a:lnTo>
                    <a:pt x="2164002" y="3060501"/>
                  </a:lnTo>
                  <a:lnTo>
                    <a:pt x="2226944" y="3189035"/>
                  </a:lnTo>
                  <a:lnTo>
                    <a:pt x="2344810" y="3374746"/>
                  </a:lnTo>
                  <a:lnTo>
                    <a:pt x="2475961" y="3542138"/>
                  </a:lnTo>
                  <a:lnTo>
                    <a:pt x="2605156" y="3665703"/>
                  </a:lnTo>
                  <a:lnTo>
                    <a:pt x="2737400" y="3794369"/>
                  </a:lnTo>
                  <a:lnTo>
                    <a:pt x="2909363" y="3937380"/>
                  </a:lnTo>
                  <a:lnTo>
                    <a:pt x="3081392" y="4045739"/>
                  </a:lnTo>
                  <a:lnTo>
                    <a:pt x="3238184" y="4128590"/>
                  </a:lnTo>
                  <a:lnTo>
                    <a:pt x="3387852" y="4205313"/>
                  </a:lnTo>
                  <a:lnTo>
                    <a:pt x="3766728" y="4335471"/>
                  </a:lnTo>
                  <a:lnTo>
                    <a:pt x="4021376" y="4408318"/>
                  </a:lnTo>
                  <a:lnTo>
                    <a:pt x="4220436" y="3796486"/>
                  </a:lnTo>
                  <a:close/>
                </a:path>
              </a:pathLst>
            </a:custGeom>
            <a:solidFill>
              <a:schemeClr val="bg1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457" name="图片 456">
              <a:extLst>
                <a:ext uri="{FF2B5EF4-FFF2-40B4-BE49-F238E27FC236}">
                  <a16:creationId xmlns:a16="http://schemas.microsoft.com/office/drawing/2014/main" id="{1BA37130-75DD-A63B-AAF2-FCC8F94E7B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7747" t="17068" r="15745" b="20364"/>
            <a:stretch>
              <a:fillRect/>
            </a:stretch>
          </p:blipFill>
          <p:spPr>
            <a:xfrm>
              <a:off x="11812590" y="9598061"/>
              <a:ext cx="7544919" cy="5044280"/>
            </a:xfrm>
            <a:prstGeom prst="rect">
              <a:avLst/>
            </a:prstGeom>
          </p:spPr>
        </p:pic>
        <p:sp>
          <p:nvSpPr>
            <p:cNvPr id="458" name="任意多边形: 形状 457">
              <a:extLst>
                <a:ext uri="{FF2B5EF4-FFF2-40B4-BE49-F238E27FC236}">
                  <a16:creationId xmlns:a16="http://schemas.microsoft.com/office/drawing/2014/main" id="{0AED4F9E-5484-83BF-2184-6192B6EAAC57}"/>
                </a:ext>
              </a:extLst>
            </p:cNvPr>
            <p:cNvSpPr/>
            <p:nvPr/>
          </p:nvSpPr>
          <p:spPr>
            <a:xfrm>
              <a:off x="11770244" y="9540004"/>
              <a:ext cx="7729438" cy="5334035"/>
            </a:xfrm>
            <a:custGeom>
              <a:avLst/>
              <a:gdLst>
                <a:gd name="csX0" fmla="*/ 0 w 8041844"/>
                <a:gd name="csY0" fmla="*/ 0 h 5549625"/>
                <a:gd name="csX1" fmla="*/ 8026743 w 8041844"/>
                <a:gd name="csY1" fmla="*/ 75505 h 5549625"/>
                <a:gd name="csX2" fmla="*/ 8041844 w 8041844"/>
                <a:gd name="csY2" fmla="*/ 5549625 h 5549625"/>
                <a:gd name="csX3" fmla="*/ 30202 w 8041844"/>
                <a:gd name="csY3" fmla="*/ 5549625 h 5549625"/>
                <a:gd name="csX4" fmla="*/ 0 w 8041844"/>
                <a:gd name="csY4" fmla="*/ 0 h 5549625"/>
                <a:gd name="csX5" fmla="*/ 4362494 w 8041844"/>
                <a:gd name="csY5" fmla="*/ 4526785 h 5549625"/>
                <a:gd name="csX6" fmla="*/ 4544314 w 8041844"/>
                <a:gd name="csY6" fmla="*/ 3936039 h 5549625"/>
                <a:gd name="csX7" fmla="*/ 4554701 w 8041844"/>
                <a:gd name="csY7" fmla="*/ 3858145 h 5549625"/>
                <a:gd name="csX8" fmla="*/ 4559893 w 8041844"/>
                <a:gd name="csY8" fmla="*/ 3785443 h 5549625"/>
                <a:gd name="csX9" fmla="*/ 4542584 w 8041844"/>
                <a:gd name="csY9" fmla="*/ 2381605 h 5549625"/>
                <a:gd name="csX10" fmla="*/ 5499824 w 8041844"/>
                <a:gd name="csY10" fmla="*/ 2350447 h 5549625"/>
                <a:gd name="csX11" fmla="*/ 5510209 w 8041844"/>
                <a:gd name="csY11" fmla="*/ 2156575 h 5549625"/>
                <a:gd name="csX12" fmla="*/ 5084385 w 8041844"/>
                <a:gd name="csY12" fmla="*/ 2121956 h 5549625"/>
                <a:gd name="csX13" fmla="*/ 5022068 w 8041844"/>
                <a:gd name="csY13" fmla="*/ 1858844 h 5549625"/>
                <a:gd name="csX14" fmla="*/ 5170934 w 8041844"/>
                <a:gd name="csY14" fmla="*/ 1803452 h 5549625"/>
                <a:gd name="csX15" fmla="*/ 4959753 w 8041844"/>
                <a:gd name="csY15" fmla="*/ 958726 h 5549625"/>
                <a:gd name="csX16" fmla="*/ 4672407 w 8041844"/>
                <a:gd name="csY16" fmla="*/ 1176832 h 5549625"/>
                <a:gd name="csX17" fmla="*/ 4274278 w 8041844"/>
                <a:gd name="csY17" fmla="*/ 1450329 h 5549625"/>
                <a:gd name="csX18" fmla="*/ 3799985 w 8041844"/>
                <a:gd name="csY18" fmla="*/ 1693208 h 5549625"/>
                <a:gd name="csX19" fmla="*/ 3455383 w 8041844"/>
                <a:gd name="csY19" fmla="*/ 1846686 h 5549625"/>
                <a:gd name="csX20" fmla="*/ 3301358 w 8041844"/>
                <a:gd name="csY20" fmla="*/ 1916202 h 5549625"/>
                <a:gd name="csX21" fmla="*/ 2823034 w 8041844"/>
                <a:gd name="csY21" fmla="*/ 2094658 h 5549625"/>
                <a:gd name="csX22" fmla="*/ 2335666 w 8041844"/>
                <a:gd name="csY22" fmla="*/ 2205833 h 5549625"/>
                <a:gd name="csX23" fmla="*/ 1896234 w 8041844"/>
                <a:gd name="csY23" fmla="*/ 2298753 h 5549625"/>
                <a:gd name="csX24" fmla="*/ 2158037 w 8041844"/>
                <a:gd name="csY24" fmla="*/ 2893420 h 5549625"/>
                <a:gd name="csX25" fmla="*/ 2269708 w 8041844"/>
                <a:gd name="csY25" fmla="*/ 3120905 h 5549625"/>
                <a:gd name="csX26" fmla="*/ 2332650 w 8041844"/>
                <a:gd name="csY26" fmla="*/ 3249439 h 5549625"/>
                <a:gd name="csX27" fmla="*/ 2450516 w 8041844"/>
                <a:gd name="csY27" fmla="*/ 3435150 h 5549625"/>
                <a:gd name="csX28" fmla="*/ 2581667 w 8041844"/>
                <a:gd name="csY28" fmla="*/ 3602542 h 5549625"/>
                <a:gd name="csX29" fmla="*/ 2710862 w 8041844"/>
                <a:gd name="csY29" fmla="*/ 3726107 h 5549625"/>
                <a:gd name="csX30" fmla="*/ 2843106 w 8041844"/>
                <a:gd name="csY30" fmla="*/ 3854773 h 5549625"/>
                <a:gd name="csX31" fmla="*/ 3015069 w 8041844"/>
                <a:gd name="csY31" fmla="*/ 3997784 h 5549625"/>
                <a:gd name="csX32" fmla="*/ 3187098 w 8041844"/>
                <a:gd name="csY32" fmla="*/ 4106143 h 5549625"/>
                <a:gd name="csX33" fmla="*/ 3343890 w 8041844"/>
                <a:gd name="csY33" fmla="*/ 4188994 h 5549625"/>
                <a:gd name="csX34" fmla="*/ 3493558 w 8041844"/>
                <a:gd name="csY34" fmla="*/ 4265717 h 5549625"/>
                <a:gd name="csX35" fmla="*/ 3872434 w 8041844"/>
                <a:gd name="csY35" fmla="*/ 4395875 h 5549625"/>
                <a:gd name="csX36" fmla="*/ 4127082 w 8041844"/>
                <a:gd name="csY36" fmla="*/ 4468722 h 5549625"/>
                <a:gd name="csX37" fmla="*/ 4362494 w 8041844"/>
                <a:gd name="csY37" fmla="*/ 4526785 h 55496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</a:cxnLst>
              <a:rect l="l" t="t" r="r" b="b"/>
              <a:pathLst>
                <a:path w="8041844" h="5549625">
                  <a:moveTo>
                    <a:pt x="0" y="0"/>
                  </a:moveTo>
                  <a:lnTo>
                    <a:pt x="8026743" y="75505"/>
                  </a:lnTo>
                  <a:cubicBezTo>
                    <a:pt x="8031777" y="1900212"/>
                    <a:pt x="8036810" y="3724918"/>
                    <a:pt x="8041844" y="5549625"/>
                  </a:cubicBezTo>
                  <a:lnTo>
                    <a:pt x="30202" y="5549625"/>
                  </a:lnTo>
                  <a:lnTo>
                    <a:pt x="0" y="0"/>
                  </a:lnTo>
                  <a:close/>
                  <a:moveTo>
                    <a:pt x="4362494" y="4526785"/>
                  </a:moveTo>
                  <a:lnTo>
                    <a:pt x="4544314" y="3936039"/>
                  </a:lnTo>
                  <a:lnTo>
                    <a:pt x="4554701" y="3858145"/>
                  </a:lnTo>
                  <a:lnTo>
                    <a:pt x="4559893" y="3785443"/>
                  </a:lnTo>
                  <a:lnTo>
                    <a:pt x="4542584" y="2381605"/>
                  </a:lnTo>
                  <a:lnTo>
                    <a:pt x="5499824" y="2350447"/>
                  </a:lnTo>
                  <a:lnTo>
                    <a:pt x="5510209" y="2156575"/>
                  </a:lnTo>
                  <a:lnTo>
                    <a:pt x="5084385" y="2121956"/>
                  </a:lnTo>
                  <a:lnTo>
                    <a:pt x="5022068" y="1858844"/>
                  </a:lnTo>
                  <a:lnTo>
                    <a:pt x="5170934" y="1803452"/>
                  </a:lnTo>
                  <a:lnTo>
                    <a:pt x="4959753" y="958726"/>
                  </a:lnTo>
                  <a:lnTo>
                    <a:pt x="4672407" y="1176832"/>
                  </a:lnTo>
                  <a:lnTo>
                    <a:pt x="4274278" y="1450329"/>
                  </a:lnTo>
                  <a:lnTo>
                    <a:pt x="3799985" y="1693208"/>
                  </a:lnTo>
                  <a:lnTo>
                    <a:pt x="3455383" y="1846686"/>
                  </a:lnTo>
                  <a:lnTo>
                    <a:pt x="3301358" y="1916202"/>
                  </a:lnTo>
                  <a:lnTo>
                    <a:pt x="2823034" y="2094658"/>
                  </a:lnTo>
                  <a:lnTo>
                    <a:pt x="2335666" y="2205833"/>
                  </a:lnTo>
                  <a:lnTo>
                    <a:pt x="1896234" y="2298753"/>
                  </a:lnTo>
                  <a:lnTo>
                    <a:pt x="2158037" y="2893420"/>
                  </a:lnTo>
                  <a:lnTo>
                    <a:pt x="2269708" y="3120905"/>
                  </a:lnTo>
                  <a:lnTo>
                    <a:pt x="2332650" y="3249439"/>
                  </a:lnTo>
                  <a:lnTo>
                    <a:pt x="2450516" y="3435150"/>
                  </a:lnTo>
                  <a:lnTo>
                    <a:pt x="2581667" y="3602542"/>
                  </a:lnTo>
                  <a:lnTo>
                    <a:pt x="2710862" y="3726107"/>
                  </a:lnTo>
                  <a:lnTo>
                    <a:pt x="2843106" y="3854773"/>
                  </a:lnTo>
                  <a:lnTo>
                    <a:pt x="3015069" y="3997784"/>
                  </a:lnTo>
                  <a:lnTo>
                    <a:pt x="3187098" y="4106143"/>
                  </a:lnTo>
                  <a:lnTo>
                    <a:pt x="3343890" y="4188994"/>
                  </a:lnTo>
                  <a:lnTo>
                    <a:pt x="3493558" y="4265717"/>
                  </a:lnTo>
                  <a:lnTo>
                    <a:pt x="3872434" y="4395875"/>
                  </a:lnTo>
                  <a:lnTo>
                    <a:pt x="4127082" y="4468722"/>
                  </a:lnTo>
                  <a:lnTo>
                    <a:pt x="4362494" y="4526785"/>
                  </a:lnTo>
                  <a:close/>
                </a:path>
              </a:pathLst>
            </a:custGeom>
            <a:solidFill>
              <a:schemeClr val="bg1">
                <a:alpha val="6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9" name="文本框 458">
              <a:extLst>
                <a:ext uri="{FF2B5EF4-FFF2-40B4-BE49-F238E27FC236}">
                  <a16:creationId xmlns:a16="http://schemas.microsoft.com/office/drawing/2014/main" id="{D1CAC28D-43C6-EDA9-90AB-E17562EA61DD}"/>
                </a:ext>
              </a:extLst>
            </p:cNvPr>
            <p:cNvSpPr txBox="1"/>
            <p:nvPr/>
          </p:nvSpPr>
          <p:spPr>
            <a:xfrm rot="2449808">
              <a:off x="6078998" y="13205042"/>
              <a:ext cx="91563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龙   井   路</a:t>
              </a:r>
            </a:p>
          </p:txBody>
        </p:sp>
        <p:sp>
          <p:nvSpPr>
            <p:cNvPr id="460" name="文本框 459">
              <a:extLst>
                <a:ext uri="{FF2B5EF4-FFF2-40B4-BE49-F238E27FC236}">
                  <a16:creationId xmlns:a16="http://schemas.microsoft.com/office/drawing/2014/main" id="{A7B6F7E5-02F9-CA49-AE54-4F12DB413B32}"/>
                </a:ext>
              </a:extLst>
            </p:cNvPr>
            <p:cNvSpPr txBox="1"/>
            <p:nvPr/>
          </p:nvSpPr>
          <p:spPr>
            <a:xfrm rot="2449808">
              <a:off x="13962194" y="13261550"/>
              <a:ext cx="91563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龙   井   路</a:t>
              </a:r>
            </a:p>
          </p:txBody>
        </p:sp>
        <p:pic>
          <p:nvPicPr>
            <p:cNvPr id="461" name="图片 460">
              <a:extLst>
                <a:ext uri="{FF2B5EF4-FFF2-40B4-BE49-F238E27FC236}">
                  <a16:creationId xmlns:a16="http://schemas.microsoft.com/office/drawing/2014/main" id="{1BB4CD29-6950-14BA-BE16-52A5CFD1150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8297668" y="9685615"/>
              <a:ext cx="900590" cy="1039791"/>
            </a:xfrm>
            <a:prstGeom prst="rect">
              <a:avLst/>
            </a:prstGeom>
          </p:spPr>
        </p:pic>
        <p:sp>
          <p:nvSpPr>
            <p:cNvPr id="464" name="任意多边形: 形状 463">
              <a:extLst>
                <a:ext uri="{FF2B5EF4-FFF2-40B4-BE49-F238E27FC236}">
                  <a16:creationId xmlns:a16="http://schemas.microsoft.com/office/drawing/2014/main" id="{2C8E1F4D-BB92-CDDC-3EE2-37600A56827A}"/>
                </a:ext>
              </a:extLst>
            </p:cNvPr>
            <p:cNvSpPr/>
            <p:nvPr/>
          </p:nvSpPr>
          <p:spPr>
            <a:xfrm>
              <a:off x="3999619" y="9515136"/>
              <a:ext cx="7802010" cy="5305007"/>
            </a:xfrm>
            <a:custGeom>
              <a:avLst/>
              <a:gdLst>
                <a:gd name="csX0" fmla="*/ 0 w 8117349"/>
                <a:gd name="csY0" fmla="*/ 1 h 5519423"/>
                <a:gd name="csX1" fmla="*/ 7998807 w 8117349"/>
                <a:gd name="csY1" fmla="*/ 0 h 5519423"/>
                <a:gd name="csX2" fmla="*/ 8117349 w 8117349"/>
                <a:gd name="csY2" fmla="*/ 5459019 h 5519423"/>
                <a:gd name="csX3" fmla="*/ 30202 w 8117349"/>
                <a:gd name="csY3" fmla="*/ 5519423 h 5519423"/>
                <a:gd name="csX4" fmla="*/ 0 w 8117349"/>
                <a:gd name="csY4" fmla="*/ 1 h 5519423"/>
                <a:gd name="csX5" fmla="*/ 4286990 w 8117349"/>
                <a:gd name="csY5" fmla="*/ 4541886 h 5519423"/>
                <a:gd name="csX6" fmla="*/ 4468810 w 8117349"/>
                <a:gd name="csY6" fmla="*/ 3951140 h 5519423"/>
                <a:gd name="csX7" fmla="*/ 4479197 w 8117349"/>
                <a:gd name="csY7" fmla="*/ 3873246 h 5519423"/>
                <a:gd name="csX8" fmla="*/ 4484389 w 8117349"/>
                <a:gd name="csY8" fmla="*/ 3800544 h 5519423"/>
                <a:gd name="csX9" fmla="*/ 4467080 w 8117349"/>
                <a:gd name="csY9" fmla="*/ 2396706 h 5519423"/>
                <a:gd name="csX10" fmla="*/ 5424320 w 8117349"/>
                <a:gd name="csY10" fmla="*/ 2365548 h 5519423"/>
                <a:gd name="csX11" fmla="*/ 5434705 w 8117349"/>
                <a:gd name="csY11" fmla="*/ 2171676 h 5519423"/>
                <a:gd name="csX12" fmla="*/ 5008881 w 8117349"/>
                <a:gd name="csY12" fmla="*/ 2137057 h 5519423"/>
                <a:gd name="csX13" fmla="*/ 4946564 w 8117349"/>
                <a:gd name="csY13" fmla="*/ 1873945 h 5519423"/>
                <a:gd name="csX14" fmla="*/ 5095430 w 8117349"/>
                <a:gd name="csY14" fmla="*/ 1818553 h 5519423"/>
                <a:gd name="csX15" fmla="*/ 4884249 w 8117349"/>
                <a:gd name="csY15" fmla="*/ 973827 h 5519423"/>
                <a:gd name="csX16" fmla="*/ 4596903 w 8117349"/>
                <a:gd name="csY16" fmla="*/ 1191933 h 5519423"/>
                <a:gd name="csX17" fmla="*/ 4198774 w 8117349"/>
                <a:gd name="csY17" fmla="*/ 1465430 h 5519423"/>
                <a:gd name="csX18" fmla="*/ 3714571 w 8117349"/>
                <a:gd name="csY18" fmla="*/ 1700781 h 5519423"/>
                <a:gd name="csX19" fmla="*/ 3379879 w 8117349"/>
                <a:gd name="csY19" fmla="*/ 1861787 h 5519423"/>
                <a:gd name="csX20" fmla="*/ 3225854 w 8117349"/>
                <a:gd name="csY20" fmla="*/ 1931303 h 5519423"/>
                <a:gd name="csX21" fmla="*/ 2747530 w 8117349"/>
                <a:gd name="csY21" fmla="*/ 2109759 h 5519423"/>
                <a:gd name="csX22" fmla="*/ 2260162 w 8117349"/>
                <a:gd name="csY22" fmla="*/ 2220934 h 5519423"/>
                <a:gd name="csX23" fmla="*/ 1820730 w 8117349"/>
                <a:gd name="csY23" fmla="*/ 2313854 h 5519423"/>
                <a:gd name="csX24" fmla="*/ 2082533 w 8117349"/>
                <a:gd name="csY24" fmla="*/ 2908521 h 5519423"/>
                <a:gd name="csX25" fmla="*/ 2194204 w 8117349"/>
                <a:gd name="csY25" fmla="*/ 3136006 h 5519423"/>
                <a:gd name="csX26" fmla="*/ 2257146 w 8117349"/>
                <a:gd name="csY26" fmla="*/ 3264540 h 5519423"/>
                <a:gd name="csX27" fmla="*/ 2375012 w 8117349"/>
                <a:gd name="csY27" fmla="*/ 3450251 h 5519423"/>
                <a:gd name="csX28" fmla="*/ 2506163 w 8117349"/>
                <a:gd name="csY28" fmla="*/ 3617643 h 5519423"/>
                <a:gd name="csX29" fmla="*/ 2635358 w 8117349"/>
                <a:gd name="csY29" fmla="*/ 3741208 h 5519423"/>
                <a:gd name="csX30" fmla="*/ 2767602 w 8117349"/>
                <a:gd name="csY30" fmla="*/ 3869874 h 5519423"/>
                <a:gd name="csX31" fmla="*/ 2939565 w 8117349"/>
                <a:gd name="csY31" fmla="*/ 4012885 h 5519423"/>
                <a:gd name="csX32" fmla="*/ 3111594 w 8117349"/>
                <a:gd name="csY32" fmla="*/ 4121244 h 5519423"/>
                <a:gd name="csX33" fmla="*/ 3268386 w 8117349"/>
                <a:gd name="csY33" fmla="*/ 4204095 h 5519423"/>
                <a:gd name="csX34" fmla="*/ 3418054 w 8117349"/>
                <a:gd name="csY34" fmla="*/ 4280818 h 5519423"/>
                <a:gd name="csX35" fmla="*/ 3796930 w 8117349"/>
                <a:gd name="csY35" fmla="*/ 4410976 h 5519423"/>
                <a:gd name="csX36" fmla="*/ 4051578 w 8117349"/>
                <a:gd name="csY36" fmla="*/ 4483823 h 5519423"/>
                <a:gd name="csX37" fmla="*/ 4286990 w 8117349"/>
                <a:gd name="csY37" fmla="*/ 4541886 h 55194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</a:cxnLst>
              <a:rect l="l" t="t" r="r" b="b"/>
              <a:pathLst>
                <a:path w="8117349" h="5519423">
                  <a:moveTo>
                    <a:pt x="0" y="1"/>
                  </a:moveTo>
                  <a:lnTo>
                    <a:pt x="7998807" y="0"/>
                  </a:lnTo>
                  <a:lnTo>
                    <a:pt x="8117349" y="5459019"/>
                  </a:lnTo>
                  <a:lnTo>
                    <a:pt x="30202" y="5519423"/>
                  </a:lnTo>
                  <a:lnTo>
                    <a:pt x="0" y="1"/>
                  </a:lnTo>
                  <a:close/>
                  <a:moveTo>
                    <a:pt x="4286990" y="4541886"/>
                  </a:moveTo>
                  <a:lnTo>
                    <a:pt x="4468810" y="3951140"/>
                  </a:lnTo>
                  <a:lnTo>
                    <a:pt x="4479197" y="3873246"/>
                  </a:lnTo>
                  <a:lnTo>
                    <a:pt x="4484389" y="3800544"/>
                  </a:lnTo>
                  <a:lnTo>
                    <a:pt x="4467080" y="2396706"/>
                  </a:lnTo>
                  <a:lnTo>
                    <a:pt x="5424320" y="2365548"/>
                  </a:lnTo>
                  <a:lnTo>
                    <a:pt x="5434705" y="2171676"/>
                  </a:lnTo>
                  <a:lnTo>
                    <a:pt x="5008881" y="2137057"/>
                  </a:lnTo>
                  <a:lnTo>
                    <a:pt x="4946564" y="1873945"/>
                  </a:lnTo>
                  <a:lnTo>
                    <a:pt x="5095430" y="1818553"/>
                  </a:lnTo>
                  <a:lnTo>
                    <a:pt x="4884249" y="973827"/>
                  </a:lnTo>
                  <a:lnTo>
                    <a:pt x="4596903" y="1191933"/>
                  </a:lnTo>
                  <a:lnTo>
                    <a:pt x="4198774" y="1465430"/>
                  </a:lnTo>
                  <a:lnTo>
                    <a:pt x="3714571" y="1700781"/>
                  </a:lnTo>
                  <a:lnTo>
                    <a:pt x="3379879" y="1861787"/>
                  </a:lnTo>
                  <a:lnTo>
                    <a:pt x="3225854" y="1931303"/>
                  </a:lnTo>
                  <a:lnTo>
                    <a:pt x="2747530" y="2109759"/>
                  </a:lnTo>
                  <a:lnTo>
                    <a:pt x="2260162" y="2220934"/>
                  </a:lnTo>
                  <a:lnTo>
                    <a:pt x="1820730" y="2313854"/>
                  </a:lnTo>
                  <a:lnTo>
                    <a:pt x="2082533" y="2908521"/>
                  </a:lnTo>
                  <a:lnTo>
                    <a:pt x="2194204" y="3136006"/>
                  </a:lnTo>
                  <a:lnTo>
                    <a:pt x="2257146" y="3264540"/>
                  </a:lnTo>
                  <a:lnTo>
                    <a:pt x="2375012" y="3450251"/>
                  </a:lnTo>
                  <a:lnTo>
                    <a:pt x="2506163" y="3617643"/>
                  </a:lnTo>
                  <a:lnTo>
                    <a:pt x="2635358" y="3741208"/>
                  </a:lnTo>
                  <a:lnTo>
                    <a:pt x="2767602" y="3869874"/>
                  </a:lnTo>
                  <a:lnTo>
                    <a:pt x="2939565" y="4012885"/>
                  </a:lnTo>
                  <a:lnTo>
                    <a:pt x="3111594" y="4121244"/>
                  </a:lnTo>
                  <a:lnTo>
                    <a:pt x="3268386" y="4204095"/>
                  </a:lnTo>
                  <a:lnTo>
                    <a:pt x="3418054" y="4280818"/>
                  </a:lnTo>
                  <a:lnTo>
                    <a:pt x="3796930" y="4410976"/>
                  </a:lnTo>
                  <a:lnTo>
                    <a:pt x="4051578" y="4483823"/>
                  </a:lnTo>
                  <a:lnTo>
                    <a:pt x="4286990" y="4541886"/>
                  </a:lnTo>
                  <a:close/>
                </a:path>
              </a:pathLst>
            </a:custGeom>
            <a:solidFill>
              <a:schemeClr val="bg1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74" name="组合 473">
              <a:extLst>
                <a:ext uri="{FF2B5EF4-FFF2-40B4-BE49-F238E27FC236}">
                  <a16:creationId xmlns:a16="http://schemas.microsoft.com/office/drawing/2014/main" id="{E3CA5927-5011-C4A7-2D6F-B9A3471C06F7}"/>
                </a:ext>
              </a:extLst>
            </p:cNvPr>
            <p:cNvGrpSpPr/>
            <p:nvPr/>
          </p:nvGrpSpPr>
          <p:grpSpPr>
            <a:xfrm>
              <a:off x="9940350" y="14262478"/>
              <a:ext cx="2187710" cy="253023"/>
              <a:chOff x="6773673" y="6484601"/>
              <a:chExt cx="2276132" cy="263249"/>
            </a:xfrm>
          </p:grpSpPr>
          <p:sp>
            <p:nvSpPr>
              <p:cNvPr id="1037" name="矩形 1036">
                <a:extLst>
                  <a:ext uri="{FF2B5EF4-FFF2-40B4-BE49-F238E27FC236}">
                    <a16:creationId xmlns:a16="http://schemas.microsoft.com/office/drawing/2014/main" id="{60136597-4065-C290-E060-3AC59BC02A01}"/>
                  </a:ext>
                </a:extLst>
              </p:cNvPr>
              <p:cNvSpPr/>
              <p:nvPr/>
            </p:nvSpPr>
            <p:spPr bwMode="auto">
              <a:xfrm>
                <a:off x="6773673" y="6532822"/>
                <a:ext cx="324485" cy="162243"/>
              </a:xfrm>
              <a:prstGeom prst="rect">
                <a:avLst/>
              </a:prstGeom>
              <a:noFill/>
              <a:ln w="38100">
                <a:solidFill>
                  <a:srgbClr val="FF0000"/>
                </a:solidFill>
                <a:prstDash val="solid"/>
                <a:tailEnd type="triangle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28016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336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38" name="TextBox 19">
                <a:extLst>
                  <a:ext uri="{FF2B5EF4-FFF2-40B4-BE49-F238E27FC236}">
                    <a16:creationId xmlns:a16="http://schemas.microsoft.com/office/drawing/2014/main" id="{EE0EF4FA-FE64-CD55-7C66-696E1C26A48F}"/>
                  </a:ext>
                </a:extLst>
              </p:cNvPr>
              <p:cNvSpPr txBox="1"/>
              <p:nvPr/>
            </p:nvSpPr>
            <p:spPr>
              <a:xfrm>
                <a:off x="7109562" y="6484601"/>
                <a:ext cx="1940243" cy="26324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lvl1pPr marL="228600" indent="-228600" algn="l" rtl="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indent="0" defTabSz="1322832" eaLnBrk="1" hangingPunct="1">
                  <a:lnSpc>
                    <a:spcPct val="100000"/>
                  </a:lnSpc>
                  <a:spcBef>
                    <a:spcPct val="0"/>
                  </a:spcBef>
                  <a:buNone/>
                </a:pPr>
                <a:r>
                  <a:rPr lang="zh-CN" altLang="en-US" sz="2400" dirty="0">
                    <a:solidFill>
                      <a:srgbClr val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实施深化范围</a:t>
                </a:r>
              </a:p>
            </p:txBody>
          </p:sp>
        </p:grpSp>
        <p:sp>
          <p:nvSpPr>
            <p:cNvPr id="1039" name="任意多边形: 形状 1038">
              <a:extLst>
                <a:ext uri="{FF2B5EF4-FFF2-40B4-BE49-F238E27FC236}">
                  <a16:creationId xmlns:a16="http://schemas.microsoft.com/office/drawing/2014/main" id="{07965A35-D761-FDE0-05CE-19193FC6557F}"/>
                </a:ext>
              </a:extLst>
            </p:cNvPr>
            <p:cNvSpPr/>
            <p:nvPr/>
          </p:nvSpPr>
          <p:spPr>
            <a:xfrm>
              <a:off x="13589419" y="10448349"/>
              <a:ext cx="3471917" cy="3443176"/>
            </a:xfrm>
            <a:custGeom>
              <a:avLst/>
              <a:gdLst>
                <a:gd name="csX0" fmla="*/ 3089611 w 3640315"/>
                <a:gd name="csY0" fmla="*/ 0 h 3594400"/>
                <a:gd name="csX1" fmla="*/ 3296919 w 3640315"/>
                <a:gd name="csY1" fmla="*/ 845273 h 3594400"/>
                <a:gd name="csX2" fmla="*/ 3133768 w 3640315"/>
                <a:gd name="csY2" fmla="*/ 890823 h 3594400"/>
                <a:gd name="csX3" fmla="*/ 3210689 w 3640315"/>
                <a:gd name="csY3" fmla="*/ 1170218 h 3594400"/>
                <a:gd name="csX4" fmla="*/ 3632563 w 3640315"/>
                <a:gd name="csY4" fmla="*/ 1198542 h 3594400"/>
                <a:gd name="csX5" fmla="*/ 3640315 w 3640315"/>
                <a:gd name="csY5" fmla="*/ 1408503 h 3594400"/>
                <a:gd name="csX6" fmla="*/ 2660876 w 3640315"/>
                <a:gd name="csY6" fmla="*/ 1425993 h 3594400"/>
                <a:gd name="csX7" fmla="*/ 2684758 w 3640315"/>
                <a:gd name="csY7" fmla="*/ 2792722 h 3594400"/>
                <a:gd name="csX8" fmla="*/ 2680518 w 3640315"/>
                <a:gd name="csY8" fmla="*/ 2878323 h 3594400"/>
                <a:gd name="csX9" fmla="*/ 2662994 w 3640315"/>
                <a:gd name="csY9" fmla="*/ 2982243 h 3594400"/>
                <a:gd name="csX10" fmla="*/ 2478375 w 3640315"/>
                <a:gd name="csY10" fmla="*/ 3594400 h 3594400"/>
                <a:gd name="csX11" fmla="*/ 2230848 w 3640315"/>
                <a:gd name="csY11" fmla="*/ 3527682 h 3594400"/>
                <a:gd name="csX12" fmla="*/ 1976200 w 3640315"/>
                <a:gd name="csY12" fmla="*/ 3454835 h 3594400"/>
                <a:gd name="csX13" fmla="*/ 1597324 w 3640315"/>
                <a:gd name="csY13" fmla="*/ 3324677 h 3594400"/>
                <a:gd name="csX14" fmla="*/ 1447656 w 3640315"/>
                <a:gd name="csY14" fmla="*/ 3247954 h 3594400"/>
                <a:gd name="csX15" fmla="*/ 1290864 w 3640315"/>
                <a:gd name="csY15" fmla="*/ 3165103 h 3594400"/>
                <a:gd name="csX16" fmla="*/ 1118835 w 3640315"/>
                <a:gd name="csY16" fmla="*/ 3056744 h 3594400"/>
                <a:gd name="csX17" fmla="*/ 946872 w 3640315"/>
                <a:gd name="csY17" fmla="*/ 2913733 h 3594400"/>
                <a:gd name="csX18" fmla="*/ 814628 w 3640315"/>
                <a:gd name="csY18" fmla="*/ 2785067 h 3594400"/>
                <a:gd name="csX19" fmla="*/ 685433 w 3640315"/>
                <a:gd name="csY19" fmla="*/ 2661502 h 3594400"/>
                <a:gd name="csX20" fmla="*/ 554282 w 3640315"/>
                <a:gd name="csY20" fmla="*/ 2494110 h 3594400"/>
                <a:gd name="csX21" fmla="*/ 436416 w 3640315"/>
                <a:gd name="csY21" fmla="*/ 2308399 h 3594400"/>
                <a:gd name="csX22" fmla="*/ 373474 w 3640315"/>
                <a:gd name="csY22" fmla="*/ 2179865 h 3594400"/>
                <a:gd name="csX23" fmla="*/ 261803 w 3640315"/>
                <a:gd name="csY23" fmla="*/ 1952380 h 3594400"/>
                <a:gd name="csX24" fmla="*/ 0 w 3640315"/>
                <a:gd name="csY24" fmla="*/ 1357713 h 3594400"/>
                <a:gd name="csX25" fmla="*/ 439432 w 3640315"/>
                <a:gd name="csY25" fmla="*/ 1264793 h 3594400"/>
                <a:gd name="csX26" fmla="*/ 926800 w 3640315"/>
                <a:gd name="csY26" fmla="*/ 1153618 h 3594400"/>
                <a:gd name="csX27" fmla="*/ 1405124 w 3640315"/>
                <a:gd name="csY27" fmla="*/ 975162 h 3594400"/>
                <a:gd name="csX28" fmla="*/ 1559149 w 3640315"/>
                <a:gd name="csY28" fmla="*/ 905646 h 3594400"/>
                <a:gd name="csX29" fmla="*/ 1773060 w 3640315"/>
                <a:gd name="csY29" fmla="*/ 809345 h 3594400"/>
                <a:gd name="csX30" fmla="*/ 2100796 w 3640315"/>
                <a:gd name="csY30" fmla="*/ 656480 h 3594400"/>
                <a:gd name="csX31" fmla="*/ 2341597 w 3640315"/>
                <a:gd name="csY31" fmla="*/ 509163 h 3594400"/>
                <a:gd name="csX32" fmla="*/ 2378302 w 3640315"/>
                <a:gd name="csY32" fmla="*/ 501080 h 3594400"/>
                <a:gd name="csX33" fmla="*/ 2606880 w 3640315"/>
                <a:gd name="csY33" fmla="*/ 350683 h 3594400"/>
                <a:gd name="csX34" fmla="*/ 2788517 w 3640315"/>
                <a:gd name="csY34" fmla="*/ 231790 h 3594400"/>
                <a:gd name="csX35" fmla="*/ 2966112 w 3640315"/>
                <a:gd name="csY35" fmla="*/ 94544 h 3594400"/>
                <a:gd name="csX36" fmla="*/ 3089611 w 3640315"/>
                <a:gd name="csY36" fmla="*/ 0 h 35944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3640315" h="3594400">
                  <a:moveTo>
                    <a:pt x="3089611" y="0"/>
                  </a:moveTo>
                  <a:lnTo>
                    <a:pt x="3296919" y="845273"/>
                  </a:lnTo>
                  <a:lnTo>
                    <a:pt x="3133768" y="890823"/>
                  </a:lnTo>
                  <a:lnTo>
                    <a:pt x="3210689" y="1170218"/>
                  </a:lnTo>
                  <a:lnTo>
                    <a:pt x="3632563" y="1198542"/>
                  </a:lnTo>
                  <a:lnTo>
                    <a:pt x="3640315" y="1408503"/>
                  </a:lnTo>
                  <a:lnTo>
                    <a:pt x="2660876" y="1425993"/>
                  </a:lnTo>
                  <a:lnTo>
                    <a:pt x="2684758" y="2792722"/>
                  </a:lnTo>
                  <a:lnTo>
                    <a:pt x="2680518" y="2878323"/>
                  </a:lnTo>
                  <a:lnTo>
                    <a:pt x="2662994" y="2982243"/>
                  </a:lnTo>
                  <a:lnTo>
                    <a:pt x="2478375" y="3594400"/>
                  </a:lnTo>
                  <a:lnTo>
                    <a:pt x="2230848" y="3527682"/>
                  </a:lnTo>
                  <a:lnTo>
                    <a:pt x="1976200" y="3454835"/>
                  </a:lnTo>
                  <a:lnTo>
                    <a:pt x="1597324" y="3324677"/>
                  </a:lnTo>
                  <a:lnTo>
                    <a:pt x="1447656" y="3247954"/>
                  </a:lnTo>
                  <a:lnTo>
                    <a:pt x="1290864" y="3165103"/>
                  </a:lnTo>
                  <a:lnTo>
                    <a:pt x="1118835" y="3056744"/>
                  </a:lnTo>
                  <a:lnTo>
                    <a:pt x="946872" y="2913733"/>
                  </a:lnTo>
                  <a:lnTo>
                    <a:pt x="814628" y="2785067"/>
                  </a:lnTo>
                  <a:lnTo>
                    <a:pt x="685433" y="2661502"/>
                  </a:lnTo>
                  <a:lnTo>
                    <a:pt x="554282" y="2494110"/>
                  </a:lnTo>
                  <a:lnTo>
                    <a:pt x="436416" y="2308399"/>
                  </a:lnTo>
                  <a:lnTo>
                    <a:pt x="373474" y="2179865"/>
                  </a:lnTo>
                  <a:lnTo>
                    <a:pt x="261803" y="1952380"/>
                  </a:lnTo>
                  <a:lnTo>
                    <a:pt x="0" y="1357713"/>
                  </a:lnTo>
                  <a:lnTo>
                    <a:pt x="439432" y="1264793"/>
                  </a:lnTo>
                  <a:lnTo>
                    <a:pt x="926800" y="1153618"/>
                  </a:lnTo>
                  <a:lnTo>
                    <a:pt x="1405124" y="975162"/>
                  </a:lnTo>
                  <a:lnTo>
                    <a:pt x="1559149" y="905646"/>
                  </a:lnTo>
                  <a:lnTo>
                    <a:pt x="1773060" y="809345"/>
                  </a:lnTo>
                  <a:lnTo>
                    <a:pt x="2100796" y="656480"/>
                  </a:lnTo>
                  <a:lnTo>
                    <a:pt x="2341597" y="509163"/>
                  </a:lnTo>
                  <a:lnTo>
                    <a:pt x="2378302" y="501080"/>
                  </a:lnTo>
                  <a:lnTo>
                    <a:pt x="2606880" y="350683"/>
                  </a:lnTo>
                  <a:lnTo>
                    <a:pt x="2788517" y="231790"/>
                  </a:lnTo>
                  <a:lnTo>
                    <a:pt x="2966112" y="94544"/>
                  </a:lnTo>
                  <a:lnTo>
                    <a:pt x="3089611" y="0"/>
                  </a:lnTo>
                  <a:close/>
                </a:path>
              </a:pathLst>
            </a:custGeom>
            <a:noFill/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040" name="图片 1039">
              <a:extLst>
                <a:ext uri="{FF2B5EF4-FFF2-40B4-BE49-F238E27FC236}">
                  <a16:creationId xmlns:a16="http://schemas.microsoft.com/office/drawing/2014/main" id="{DB8D2D4B-90A5-A0E6-5A1C-FF73C4824E4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0654047" y="9685615"/>
              <a:ext cx="900590" cy="1039791"/>
            </a:xfrm>
            <a:prstGeom prst="rect">
              <a:avLst/>
            </a:prstGeom>
          </p:spPr>
        </p:pic>
        <p:sp>
          <p:nvSpPr>
            <p:cNvPr id="1044" name="Freeform 5">
              <a:extLst>
                <a:ext uri="{FF2B5EF4-FFF2-40B4-BE49-F238E27FC236}">
                  <a16:creationId xmlns:a16="http://schemas.microsoft.com/office/drawing/2014/main" id="{DAC650B4-13E2-A133-E308-AB268AD2F04B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4521" y="11776288"/>
              <a:ext cx="2304564" cy="2057126"/>
            </a:xfrm>
            <a:custGeom>
              <a:avLst/>
              <a:gdLst>
                <a:gd name="T0" fmla="*/ 2802 w 3325"/>
                <a:gd name="T1" fmla="*/ 919 h 2968"/>
                <a:gd name="T2" fmla="*/ 2555 w 3325"/>
                <a:gd name="T3" fmla="*/ 353 h 2968"/>
                <a:gd name="T4" fmla="*/ 2521 w 3325"/>
                <a:gd name="T5" fmla="*/ 362 h 2968"/>
                <a:gd name="T6" fmla="*/ 2462 w 3325"/>
                <a:gd name="T7" fmla="*/ 379 h 2968"/>
                <a:gd name="T8" fmla="*/ 2403 w 3325"/>
                <a:gd name="T9" fmla="*/ 396 h 2968"/>
                <a:gd name="T10" fmla="*/ 2344 w 3325"/>
                <a:gd name="T11" fmla="*/ 413 h 2968"/>
                <a:gd name="T12" fmla="*/ 2285 w 3325"/>
                <a:gd name="T13" fmla="*/ 431 h 2968"/>
                <a:gd name="T14" fmla="*/ 2226 w 3325"/>
                <a:gd name="T15" fmla="*/ 448 h 2968"/>
                <a:gd name="T16" fmla="*/ 2166 w 3325"/>
                <a:gd name="T17" fmla="*/ 464 h 2968"/>
                <a:gd name="T18" fmla="*/ 2107 w 3325"/>
                <a:gd name="T19" fmla="*/ 480 h 2968"/>
                <a:gd name="T20" fmla="*/ 2048 w 3325"/>
                <a:gd name="T21" fmla="*/ 496 h 2968"/>
                <a:gd name="T22" fmla="*/ 1988 w 3325"/>
                <a:gd name="T23" fmla="*/ 513 h 2968"/>
                <a:gd name="T24" fmla="*/ 1929 w 3325"/>
                <a:gd name="T25" fmla="*/ 529 h 2968"/>
                <a:gd name="T26" fmla="*/ 1870 w 3325"/>
                <a:gd name="T27" fmla="*/ 545 h 2968"/>
                <a:gd name="T28" fmla="*/ 1810 w 3325"/>
                <a:gd name="T29" fmla="*/ 562 h 2968"/>
                <a:gd name="T30" fmla="*/ 1751 w 3325"/>
                <a:gd name="T31" fmla="*/ 578 h 2968"/>
                <a:gd name="T32" fmla="*/ 1633 w 3325"/>
                <a:gd name="T33" fmla="*/ 603 h 2968"/>
                <a:gd name="T34" fmla="*/ 1580 w 3325"/>
                <a:gd name="T35" fmla="*/ 570 h 2968"/>
                <a:gd name="T36" fmla="*/ 1558 w 3325"/>
                <a:gd name="T37" fmla="*/ 512 h 2968"/>
                <a:gd name="T38" fmla="*/ 1540 w 3325"/>
                <a:gd name="T39" fmla="*/ 453 h 2968"/>
                <a:gd name="T40" fmla="*/ 1522 w 3325"/>
                <a:gd name="T41" fmla="*/ 394 h 2968"/>
                <a:gd name="T42" fmla="*/ 1504 w 3325"/>
                <a:gd name="T43" fmla="*/ 335 h 2968"/>
                <a:gd name="T44" fmla="*/ 1487 w 3325"/>
                <a:gd name="T45" fmla="*/ 275 h 2968"/>
                <a:gd name="T46" fmla="*/ 1503 w 3325"/>
                <a:gd name="T47" fmla="*/ 214 h 2968"/>
                <a:gd name="T48" fmla="*/ 1557 w 3325"/>
                <a:gd name="T49" fmla="*/ 182 h 2968"/>
                <a:gd name="T50" fmla="*/ 1594 w 3325"/>
                <a:gd name="T51" fmla="*/ 170 h 2968"/>
                <a:gd name="T52" fmla="*/ 1558 w 3325"/>
                <a:gd name="T53" fmla="*/ 29 h 2968"/>
                <a:gd name="T54" fmla="*/ 1414 w 3325"/>
                <a:gd name="T55" fmla="*/ 46 h 2968"/>
                <a:gd name="T56" fmla="*/ 1375 w 3325"/>
                <a:gd name="T57" fmla="*/ 48 h 2968"/>
                <a:gd name="T58" fmla="*/ 1293 w 3325"/>
                <a:gd name="T59" fmla="*/ 37 h 2968"/>
                <a:gd name="T60" fmla="*/ 1138 w 3325"/>
                <a:gd name="T61" fmla="*/ 7 h 2968"/>
                <a:gd name="T62" fmla="*/ 1122 w 3325"/>
                <a:gd name="T63" fmla="*/ 4 h 2968"/>
                <a:gd name="T64" fmla="*/ 1074 w 3325"/>
                <a:gd name="T65" fmla="*/ 0 h 2968"/>
                <a:gd name="T66" fmla="*/ 899 w 3325"/>
                <a:gd name="T67" fmla="*/ 5 h 2968"/>
                <a:gd name="T68" fmla="*/ 656 w 3325"/>
                <a:gd name="T69" fmla="*/ 40 h 2968"/>
                <a:gd name="T70" fmla="*/ 549 w 3325"/>
                <a:gd name="T71" fmla="*/ 47 h 2968"/>
                <a:gd name="T72" fmla="*/ 406 w 3325"/>
                <a:gd name="T73" fmla="*/ 48 h 2968"/>
                <a:gd name="T74" fmla="*/ 316 w 3325"/>
                <a:gd name="T75" fmla="*/ 55 h 2968"/>
                <a:gd name="T76" fmla="*/ 157 w 3325"/>
                <a:gd name="T77" fmla="*/ 67 h 2968"/>
                <a:gd name="T78" fmla="*/ 0 w 3325"/>
                <a:gd name="T79" fmla="*/ 52 h 2968"/>
                <a:gd name="T80" fmla="*/ 385 w 3325"/>
                <a:gd name="T81" fmla="*/ 915 h 2968"/>
                <a:gd name="T82" fmla="*/ 465 w 3325"/>
                <a:gd name="T83" fmla="*/ 1082 h 2968"/>
                <a:gd name="T84" fmla="*/ 554 w 3325"/>
                <a:gd name="T85" fmla="*/ 1244 h 2968"/>
                <a:gd name="T86" fmla="*/ 651 w 3325"/>
                <a:gd name="T87" fmla="*/ 1401 h 2968"/>
                <a:gd name="T88" fmla="*/ 756 w 3325"/>
                <a:gd name="T89" fmla="*/ 1553 h 2968"/>
                <a:gd name="T90" fmla="*/ 870 w 3325"/>
                <a:gd name="T91" fmla="*/ 1699 h 2968"/>
                <a:gd name="T92" fmla="*/ 991 w 3325"/>
                <a:gd name="T93" fmla="*/ 1839 h 2968"/>
                <a:gd name="T94" fmla="*/ 1120 w 3325"/>
                <a:gd name="T95" fmla="*/ 1972 h 2968"/>
                <a:gd name="T96" fmla="*/ 1256 w 3325"/>
                <a:gd name="T97" fmla="*/ 2098 h 2968"/>
                <a:gd name="T98" fmla="*/ 1398 w 3325"/>
                <a:gd name="T99" fmla="*/ 2216 h 2968"/>
                <a:gd name="T100" fmla="*/ 1546 w 3325"/>
                <a:gd name="T101" fmla="*/ 2327 h 2968"/>
                <a:gd name="T102" fmla="*/ 1700 w 3325"/>
                <a:gd name="T103" fmla="*/ 2430 h 2968"/>
                <a:gd name="T104" fmla="*/ 1860 w 3325"/>
                <a:gd name="T105" fmla="*/ 2524 h 2968"/>
                <a:gd name="T106" fmla="*/ 2024 w 3325"/>
                <a:gd name="T107" fmla="*/ 2609 h 2968"/>
                <a:gd name="T108" fmla="*/ 2141 w 3325"/>
                <a:gd name="T109" fmla="*/ 2663 h 2968"/>
                <a:gd name="T110" fmla="*/ 2186 w 3325"/>
                <a:gd name="T111" fmla="*/ 2683 h 2968"/>
                <a:gd name="T112" fmla="*/ 2383 w 3325"/>
                <a:gd name="T113" fmla="*/ 2759 h 2968"/>
                <a:gd name="T114" fmla="*/ 2540 w 3325"/>
                <a:gd name="T115" fmla="*/ 2811 h 2968"/>
                <a:gd name="T116" fmla="*/ 2558 w 3325"/>
                <a:gd name="T117" fmla="*/ 2816 h 2968"/>
                <a:gd name="T118" fmla="*/ 3076 w 3325"/>
                <a:gd name="T119" fmla="*/ 2968 h 2968"/>
                <a:gd name="T120" fmla="*/ 3325 w 3325"/>
                <a:gd name="T121" fmla="*/ 2122 h 2968"/>
                <a:gd name="T122" fmla="*/ 2802 w 3325"/>
                <a:gd name="T123" fmla="*/ 919 h 29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325" h="2968">
                  <a:moveTo>
                    <a:pt x="2802" y="919"/>
                  </a:moveTo>
                  <a:lnTo>
                    <a:pt x="2555" y="353"/>
                  </a:lnTo>
                  <a:lnTo>
                    <a:pt x="2521" y="362"/>
                  </a:lnTo>
                  <a:lnTo>
                    <a:pt x="2462" y="379"/>
                  </a:lnTo>
                  <a:lnTo>
                    <a:pt x="2403" y="396"/>
                  </a:lnTo>
                  <a:lnTo>
                    <a:pt x="2344" y="413"/>
                  </a:lnTo>
                  <a:lnTo>
                    <a:pt x="2285" y="431"/>
                  </a:lnTo>
                  <a:lnTo>
                    <a:pt x="2226" y="448"/>
                  </a:lnTo>
                  <a:lnTo>
                    <a:pt x="2166" y="464"/>
                  </a:lnTo>
                  <a:lnTo>
                    <a:pt x="2107" y="480"/>
                  </a:lnTo>
                  <a:lnTo>
                    <a:pt x="2048" y="496"/>
                  </a:lnTo>
                  <a:lnTo>
                    <a:pt x="1988" y="513"/>
                  </a:lnTo>
                  <a:lnTo>
                    <a:pt x="1929" y="529"/>
                  </a:lnTo>
                  <a:lnTo>
                    <a:pt x="1870" y="545"/>
                  </a:lnTo>
                  <a:lnTo>
                    <a:pt x="1810" y="562"/>
                  </a:lnTo>
                  <a:lnTo>
                    <a:pt x="1751" y="578"/>
                  </a:lnTo>
                  <a:lnTo>
                    <a:pt x="1633" y="603"/>
                  </a:lnTo>
                  <a:lnTo>
                    <a:pt x="1580" y="570"/>
                  </a:lnTo>
                  <a:lnTo>
                    <a:pt x="1558" y="512"/>
                  </a:lnTo>
                  <a:lnTo>
                    <a:pt x="1540" y="453"/>
                  </a:lnTo>
                  <a:lnTo>
                    <a:pt x="1522" y="394"/>
                  </a:lnTo>
                  <a:lnTo>
                    <a:pt x="1504" y="335"/>
                  </a:lnTo>
                  <a:lnTo>
                    <a:pt x="1487" y="275"/>
                  </a:lnTo>
                  <a:lnTo>
                    <a:pt x="1503" y="214"/>
                  </a:lnTo>
                  <a:lnTo>
                    <a:pt x="1557" y="182"/>
                  </a:lnTo>
                  <a:lnTo>
                    <a:pt x="1594" y="170"/>
                  </a:lnTo>
                  <a:lnTo>
                    <a:pt x="1558" y="29"/>
                  </a:lnTo>
                  <a:lnTo>
                    <a:pt x="1414" y="46"/>
                  </a:lnTo>
                  <a:lnTo>
                    <a:pt x="1375" y="48"/>
                  </a:lnTo>
                  <a:lnTo>
                    <a:pt x="1293" y="37"/>
                  </a:lnTo>
                  <a:lnTo>
                    <a:pt x="1138" y="7"/>
                  </a:lnTo>
                  <a:lnTo>
                    <a:pt x="1122" y="4"/>
                  </a:lnTo>
                  <a:lnTo>
                    <a:pt x="1074" y="0"/>
                  </a:lnTo>
                  <a:lnTo>
                    <a:pt x="899" y="5"/>
                  </a:lnTo>
                  <a:lnTo>
                    <a:pt x="656" y="40"/>
                  </a:lnTo>
                  <a:lnTo>
                    <a:pt x="549" y="47"/>
                  </a:lnTo>
                  <a:lnTo>
                    <a:pt x="406" y="48"/>
                  </a:lnTo>
                  <a:lnTo>
                    <a:pt x="316" y="55"/>
                  </a:lnTo>
                  <a:lnTo>
                    <a:pt x="157" y="67"/>
                  </a:lnTo>
                  <a:lnTo>
                    <a:pt x="0" y="52"/>
                  </a:lnTo>
                  <a:lnTo>
                    <a:pt x="385" y="915"/>
                  </a:lnTo>
                  <a:lnTo>
                    <a:pt x="465" y="1082"/>
                  </a:lnTo>
                  <a:lnTo>
                    <a:pt x="554" y="1244"/>
                  </a:lnTo>
                  <a:lnTo>
                    <a:pt x="651" y="1401"/>
                  </a:lnTo>
                  <a:lnTo>
                    <a:pt x="756" y="1553"/>
                  </a:lnTo>
                  <a:lnTo>
                    <a:pt x="870" y="1699"/>
                  </a:lnTo>
                  <a:lnTo>
                    <a:pt x="991" y="1839"/>
                  </a:lnTo>
                  <a:lnTo>
                    <a:pt x="1120" y="1972"/>
                  </a:lnTo>
                  <a:lnTo>
                    <a:pt x="1256" y="2098"/>
                  </a:lnTo>
                  <a:lnTo>
                    <a:pt x="1398" y="2216"/>
                  </a:lnTo>
                  <a:lnTo>
                    <a:pt x="1546" y="2327"/>
                  </a:lnTo>
                  <a:lnTo>
                    <a:pt x="1700" y="2430"/>
                  </a:lnTo>
                  <a:lnTo>
                    <a:pt x="1860" y="2524"/>
                  </a:lnTo>
                  <a:lnTo>
                    <a:pt x="2024" y="2609"/>
                  </a:lnTo>
                  <a:lnTo>
                    <a:pt x="2141" y="2663"/>
                  </a:lnTo>
                  <a:lnTo>
                    <a:pt x="2186" y="2683"/>
                  </a:lnTo>
                  <a:lnTo>
                    <a:pt x="2383" y="2759"/>
                  </a:lnTo>
                  <a:lnTo>
                    <a:pt x="2540" y="2811"/>
                  </a:lnTo>
                  <a:lnTo>
                    <a:pt x="2558" y="2816"/>
                  </a:lnTo>
                  <a:lnTo>
                    <a:pt x="3076" y="2968"/>
                  </a:lnTo>
                  <a:lnTo>
                    <a:pt x="3325" y="2122"/>
                  </a:lnTo>
                  <a:lnTo>
                    <a:pt x="2802" y="919"/>
                  </a:lnTo>
                  <a:close/>
                </a:path>
              </a:pathLst>
            </a:custGeom>
            <a:solidFill>
              <a:srgbClr val="DCDCDC"/>
            </a:solidFill>
            <a:ln w="12700" cap="sq">
              <a:solidFill>
                <a:schemeClr val="tx1"/>
              </a:solidFill>
              <a:prstDash val="solid"/>
              <a:miter/>
            </a:ln>
          </p:spPr>
          <p:txBody>
            <a:bodyPr/>
            <a:lstStyle/>
            <a:p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45" name="任意多边形: 形状 1044">
              <a:extLst>
                <a:ext uri="{FF2B5EF4-FFF2-40B4-BE49-F238E27FC236}">
                  <a16:creationId xmlns:a16="http://schemas.microsoft.com/office/drawing/2014/main" id="{13C6F7B8-F898-71F6-34D7-9A06FC5D48F2}"/>
                </a:ext>
              </a:extLst>
            </p:cNvPr>
            <p:cNvSpPr/>
            <p:nvPr/>
          </p:nvSpPr>
          <p:spPr>
            <a:xfrm>
              <a:off x="5770004" y="10462636"/>
              <a:ext cx="3454530" cy="3428888"/>
            </a:xfrm>
            <a:custGeom>
              <a:avLst/>
              <a:gdLst>
                <a:gd name="connsiteX0" fmla="*/ 3089611 w 3640315"/>
                <a:gd name="connsiteY0" fmla="*/ 0 h 3594400"/>
                <a:gd name="connsiteX1" fmla="*/ 3296919 w 3640315"/>
                <a:gd name="connsiteY1" fmla="*/ 845273 h 3594400"/>
                <a:gd name="connsiteX2" fmla="*/ 3133768 w 3640315"/>
                <a:gd name="connsiteY2" fmla="*/ 890823 h 3594400"/>
                <a:gd name="connsiteX3" fmla="*/ 3210689 w 3640315"/>
                <a:gd name="connsiteY3" fmla="*/ 1170218 h 3594400"/>
                <a:gd name="connsiteX4" fmla="*/ 3632563 w 3640315"/>
                <a:gd name="connsiteY4" fmla="*/ 1198542 h 3594400"/>
                <a:gd name="connsiteX5" fmla="*/ 3640315 w 3640315"/>
                <a:gd name="connsiteY5" fmla="*/ 1408503 h 3594400"/>
                <a:gd name="connsiteX6" fmla="*/ 2660876 w 3640315"/>
                <a:gd name="connsiteY6" fmla="*/ 1425993 h 3594400"/>
                <a:gd name="connsiteX7" fmla="*/ 2684758 w 3640315"/>
                <a:gd name="connsiteY7" fmla="*/ 2792722 h 3594400"/>
                <a:gd name="connsiteX8" fmla="*/ 2680518 w 3640315"/>
                <a:gd name="connsiteY8" fmla="*/ 2878323 h 3594400"/>
                <a:gd name="connsiteX9" fmla="*/ 2662994 w 3640315"/>
                <a:gd name="connsiteY9" fmla="*/ 2982243 h 3594400"/>
                <a:gd name="connsiteX10" fmla="*/ 2478375 w 3640315"/>
                <a:gd name="connsiteY10" fmla="*/ 3594400 h 3594400"/>
                <a:gd name="connsiteX11" fmla="*/ 2230848 w 3640315"/>
                <a:gd name="connsiteY11" fmla="*/ 3527682 h 3594400"/>
                <a:gd name="connsiteX12" fmla="*/ 1976200 w 3640315"/>
                <a:gd name="connsiteY12" fmla="*/ 3454835 h 3594400"/>
                <a:gd name="connsiteX13" fmla="*/ 1597324 w 3640315"/>
                <a:gd name="connsiteY13" fmla="*/ 3324677 h 3594400"/>
                <a:gd name="connsiteX14" fmla="*/ 1447656 w 3640315"/>
                <a:gd name="connsiteY14" fmla="*/ 3247954 h 3594400"/>
                <a:gd name="connsiteX15" fmla="*/ 1290864 w 3640315"/>
                <a:gd name="connsiteY15" fmla="*/ 3165103 h 3594400"/>
                <a:gd name="connsiteX16" fmla="*/ 1118835 w 3640315"/>
                <a:gd name="connsiteY16" fmla="*/ 3056744 h 3594400"/>
                <a:gd name="connsiteX17" fmla="*/ 946872 w 3640315"/>
                <a:gd name="connsiteY17" fmla="*/ 2913733 h 3594400"/>
                <a:gd name="connsiteX18" fmla="*/ 814628 w 3640315"/>
                <a:gd name="connsiteY18" fmla="*/ 2785067 h 3594400"/>
                <a:gd name="connsiteX19" fmla="*/ 685433 w 3640315"/>
                <a:gd name="connsiteY19" fmla="*/ 2661502 h 3594400"/>
                <a:gd name="connsiteX20" fmla="*/ 554282 w 3640315"/>
                <a:gd name="connsiteY20" fmla="*/ 2494110 h 3594400"/>
                <a:gd name="connsiteX21" fmla="*/ 436416 w 3640315"/>
                <a:gd name="connsiteY21" fmla="*/ 2308399 h 3594400"/>
                <a:gd name="connsiteX22" fmla="*/ 373474 w 3640315"/>
                <a:gd name="connsiteY22" fmla="*/ 2179865 h 3594400"/>
                <a:gd name="connsiteX23" fmla="*/ 261803 w 3640315"/>
                <a:gd name="connsiteY23" fmla="*/ 1952380 h 3594400"/>
                <a:gd name="connsiteX24" fmla="*/ 0 w 3640315"/>
                <a:gd name="connsiteY24" fmla="*/ 1357713 h 3594400"/>
                <a:gd name="connsiteX25" fmla="*/ 439432 w 3640315"/>
                <a:gd name="connsiteY25" fmla="*/ 1264793 h 3594400"/>
                <a:gd name="connsiteX26" fmla="*/ 926800 w 3640315"/>
                <a:gd name="connsiteY26" fmla="*/ 1153618 h 3594400"/>
                <a:gd name="connsiteX27" fmla="*/ 1405124 w 3640315"/>
                <a:gd name="connsiteY27" fmla="*/ 975162 h 3594400"/>
                <a:gd name="connsiteX28" fmla="*/ 1559149 w 3640315"/>
                <a:gd name="connsiteY28" fmla="*/ 905646 h 3594400"/>
                <a:gd name="connsiteX29" fmla="*/ 1802948 w 3640315"/>
                <a:gd name="connsiteY29" fmla="*/ 789419 h 3594400"/>
                <a:gd name="connsiteX30" fmla="*/ 2100796 w 3640315"/>
                <a:gd name="connsiteY30" fmla="*/ 656480 h 3594400"/>
                <a:gd name="connsiteX31" fmla="*/ 2341597 w 3640315"/>
                <a:gd name="connsiteY31" fmla="*/ 509163 h 3594400"/>
                <a:gd name="connsiteX32" fmla="*/ 2378302 w 3640315"/>
                <a:gd name="connsiteY32" fmla="*/ 501080 h 3594400"/>
                <a:gd name="connsiteX33" fmla="*/ 2606880 w 3640315"/>
                <a:gd name="connsiteY33" fmla="*/ 350683 h 3594400"/>
                <a:gd name="connsiteX34" fmla="*/ 2788517 w 3640315"/>
                <a:gd name="connsiteY34" fmla="*/ 231790 h 3594400"/>
                <a:gd name="connsiteX35" fmla="*/ 2966112 w 3640315"/>
                <a:gd name="connsiteY35" fmla="*/ 94544 h 3594400"/>
                <a:gd name="connsiteX36" fmla="*/ 3089611 w 3640315"/>
                <a:gd name="connsiteY36" fmla="*/ 0 h 359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3640315" h="3594400">
                  <a:moveTo>
                    <a:pt x="3089611" y="0"/>
                  </a:moveTo>
                  <a:lnTo>
                    <a:pt x="3296919" y="845273"/>
                  </a:lnTo>
                  <a:lnTo>
                    <a:pt x="3133768" y="890823"/>
                  </a:lnTo>
                  <a:lnTo>
                    <a:pt x="3210689" y="1170218"/>
                  </a:lnTo>
                  <a:lnTo>
                    <a:pt x="3632563" y="1198542"/>
                  </a:lnTo>
                  <a:lnTo>
                    <a:pt x="3640315" y="1408503"/>
                  </a:lnTo>
                  <a:lnTo>
                    <a:pt x="2660876" y="1425993"/>
                  </a:lnTo>
                  <a:lnTo>
                    <a:pt x="2684758" y="2792722"/>
                  </a:lnTo>
                  <a:lnTo>
                    <a:pt x="2680518" y="2878323"/>
                  </a:lnTo>
                  <a:lnTo>
                    <a:pt x="2662994" y="2982243"/>
                  </a:lnTo>
                  <a:lnTo>
                    <a:pt x="2478375" y="3594400"/>
                  </a:lnTo>
                  <a:lnTo>
                    <a:pt x="2230848" y="3527682"/>
                  </a:lnTo>
                  <a:lnTo>
                    <a:pt x="1976200" y="3454835"/>
                  </a:lnTo>
                  <a:lnTo>
                    <a:pt x="1597324" y="3324677"/>
                  </a:lnTo>
                  <a:lnTo>
                    <a:pt x="1447656" y="3247954"/>
                  </a:lnTo>
                  <a:lnTo>
                    <a:pt x="1290864" y="3165103"/>
                  </a:lnTo>
                  <a:lnTo>
                    <a:pt x="1118835" y="3056744"/>
                  </a:lnTo>
                  <a:lnTo>
                    <a:pt x="946872" y="2913733"/>
                  </a:lnTo>
                  <a:lnTo>
                    <a:pt x="814628" y="2785067"/>
                  </a:lnTo>
                  <a:lnTo>
                    <a:pt x="685433" y="2661502"/>
                  </a:lnTo>
                  <a:lnTo>
                    <a:pt x="554282" y="2494110"/>
                  </a:lnTo>
                  <a:lnTo>
                    <a:pt x="436416" y="2308399"/>
                  </a:lnTo>
                  <a:lnTo>
                    <a:pt x="373474" y="2179865"/>
                  </a:lnTo>
                  <a:lnTo>
                    <a:pt x="261803" y="1952380"/>
                  </a:lnTo>
                  <a:lnTo>
                    <a:pt x="0" y="1357713"/>
                  </a:lnTo>
                  <a:lnTo>
                    <a:pt x="439432" y="1264793"/>
                  </a:lnTo>
                  <a:lnTo>
                    <a:pt x="926800" y="1153618"/>
                  </a:lnTo>
                  <a:lnTo>
                    <a:pt x="1405124" y="975162"/>
                  </a:lnTo>
                  <a:lnTo>
                    <a:pt x="1559149" y="905646"/>
                  </a:lnTo>
                  <a:lnTo>
                    <a:pt x="1802948" y="789419"/>
                  </a:lnTo>
                  <a:lnTo>
                    <a:pt x="2100796" y="656480"/>
                  </a:lnTo>
                  <a:lnTo>
                    <a:pt x="2341597" y="509163"/>
                  </a:lnTo>
                  <a:lnTo>
                    <a:pt x="2378302" y="501080"/>
                  </a:lnTo>
                  <a:lnTo>
                    <a:pt x="2606880" y="350683"/>
                  </a:lnTo>
                  <a:lnTo>
                    <a:pt x="2788517" y="231790"/>
                  </a:lnTo>
                  <a:lnTo>
                    <a:pt x="2966112" y="94544"/>
                  </a:lnTo>
                  <a:lnTo>
                    <a:pt x="3089611" y="0"/>
                  </a:lnTo>
                  <a:close/>
                </a:path>
              </a:pathLst>
            </a:custGeom>
            <a:noFill/>
            <a:ln w="317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47" name="文本框 1046">
              <a:extLst>
                <a:ext uri="{FF2B5EF4-FFF2-40B4-BE49-F238E27FC236}">
                  <a16:creationId xmlns:a16="http://schemas.microsoft.com/office/drawing/2014/main" id="{07CF8D23-EBD6-B53B-84C8-F35FB4197B15}"/>
                </a:ext>
              </a:extLst>
            </p:cNvPr>
            <p:cNvSpPr txBox="1"/>
            <p:nvPr/>
          </p:nvSpPr>
          <p:spPr>
            <a:xfrm>
              <a:off x="4104507" y="14812004"/>
              <a:ext cx="7544917" cy="253023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地块控制指标一览表（法定规划）</a:t>
              </a:r>
            </a:p>
          </p:txBody>
        </p:sp>
        <p:sp>
          <p:nvSpPr>
            <p:cNvPr id="1048" name="文本框 1047">
              <a:extLst>
                <a:ext uri="{FF2B5EF4-FFF2-40B4-BE49-F238E27FC236}">
                  <a16:creationId xmlns:a16="http://schemas.microsoft.com/office/drawing/2014/main" id="{2C59638C-A11C-5FE8-FFD5-4676571ED622}"/>
                </a:ext>
              </a:extLst>
            </p:cNvPr>
            <p:cNvSpPr txBox="1"/>
            <p:nvPr/>
          </p:nvSpPr>
          <p:spPr>
            <a:xfrm>
              <a:off x="11812590" y="14844118"/>
              <a:ext cx="7544919" cy="253023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地块控制指标一览表（实施深化方案）</a:t>
              </a:r>
            </a:p>
          </p:txBody>
        </p:sp>
        <p:grpSp>
          <p:nvGrpSpPr>
            <p:cNvPr id="1051" name="组合 1050">
              <a:extLst>
                <a:ext uri="{FF2B5EF4-FFF2-40B4-BE49-F238E27FC236}">
                  <a16:creationId xmlns:a16="http://schemas.microsoft.com/office/drawing/2014/main" id="{5BC4ED7C-C6E2-959D-BF20-A2D311A0D163}"/>
                </a:ext>
              </a:extLst>
            </p:cNvPr>
            <p:cNvGrpSpPr/>
            <p:nvPr/>
          </p:nvGrpSpPr>
          <p:grpSpPr>
            <a:xfrm>
              <a:off x="17621037" y="14250952"/>
              <a:ext cx="2192966" cy="253023"/>
              <a:chOff x="6773673" y="6472609"/>
              <a:chExt cx="2281601" cy="263249"/>
            </a:xfrm>
          </p:grpSpPr>
          <p:sp>
            <p:nvSpPr>
              <p:cNvPr id="1052" name="矩形 1051">
                <a:extLst>
                  <a:ext uri="{FF2B5EF4-FFF2-40B4-BE49-F238E27FC236}">
                    <a16:creationId xmlns:a16="http://schemas.microsoft.com/office/drawing/2014/main" id="{89EF5FAC-CDED-B76D-989B-4D4F9EBF016B}"/>
                  </a:ext>
                </a:extLst>
              </p:cNvPr>
              <p:cNvSpPr/>
              <p:nvPr/>
            </p:nvSpPr>
            <p:spPr bwMode="auto">
              <a:xfrm>
                <a:off x="6773673" y="6532822"/>
                <a:ext cx="324485" cy="162243"/>
              </a:xfrm>
              <a:prstGeom prst="rect">
                <a:avLst/>
              </a:prstGeom>
              <a:noFill/>
              <a:ln w="38100">
                <a:solidFill>
                  <a:srgbClr val="FF0000"/>
                </a:solidFill>
                <a:prstDash val="solid"/>
                <a:tailEnd type="triangle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28016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336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53" name="TextBox 19">
                <a:extLst>
                  <a:ext uri="{FF2B5EF4-FFF2-40B4-BE49-F238E27FC236}">
                    <a16:creationId xmlns:a16="http://schemas.microsoft.com/office/drawing/2014/main" id="{75C9F110-C876-2F11-EEF8-4D7D8124471A}"/>
                  </a:ext>
                </a:extLst>
              </p:cNvPr>
              <p:cNvSpPr txBox="1"/>
              <p:nvPr/>
            </p:nvSpPr>
            <p:spPr>
              <a:xfrm>
                <a:off x="7115031" y="6472609"/>
                <a:ext cx="1940243" cy="26324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lvl1pPr marL="228600" indent="-228600" algn="l" rtl="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indent="0" defTabSz="1322832" eaLnBrk="1" hangingPunct="1">
                  <a:lnSpc>
                    <a:spcPct val="100000"/>
                  </a:lnSpc>
                  <a:spcBef>
                    <a:spcPct val="0"/>
                  </a:spcBef>
                  <a:buNone/>
                </a:pPr>
                <a:r>
                  <a:rPr lang="zh-CN" altLang="en-US" sz="2400" dirty="0">
                    <a:solidFill>
                      <a:srgbClr val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实施深化范围</a:t>
                </a:r>
              </a:p>
            </p:txBody>
          </p:sp>
        </p:grpSp>
        <p:sp>
          <p:nvSpPr>
            <p:cNvPr id="1057" name="文本框 50">
              <a:extLst>
                <a:ext uri="{FF2B5EF4-FFF2-40B4-BE49-F238E27FC236}">
                  <a16:creationId xmlns:a16="http://schemas.microsoft.com/office/drawing/2014/main" id="{AB7888B2-F84D-4A0A-1C7E-AB664923036D}"/>
                </a:ext>
              </a:extLst>
            </p:cNvPr>
            <p:cNvSpPr txBox="1"/>
            <p:nvPr/>
          </p:nvSpPr>
          <p:spPr>
            <a:xfrm>
              <a:off x="4104507" y="9208723"/>
              <a:ext cx="7551936" cy="35423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rtlCol="0" anchor="ctr">
              <a:spAutoFit/>
            </a:bodyPr>
            <a:lstStyle>
              <a:defPPr>
                <a:defRPr lang="zh-CN"/>
              </a:defPPr>
              <a:lvl1pPr algn="ctr">
                <a:defRPr sz="2000" b="1"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lvl="0"/>
              <a:r>
                <a:rPr lang="zh-CN" altLang="en-US" sz="3600" dirty="0">
                  <a:sym typeface="+mn-ea"/>
                </a:rPr>
                <a:t>法定规划</a:t>
              </a:r>
              <a:endParaRPr lang="en-US" altLang="zh-CN" sz="3600" dirty="0">
                <a:sym typeface="+mn-ea"/>
              </a:endParaRPr>
            </a:p>
          </p:txBody>
        </p:sp>
        <p:sp>
          <p:nvSpPr>
            <p:cNvPr id="1059" name="文本框 50">
              <a:extLst>
                <a:ext uri="{FF2B5EF4-FFF2-40B4-BE49-F238E27FC236}">
                  <a16:creationId xmlns:a16="http://schemas.microsoft.com/office/drawing/2014/main" id="{EBB37425-C9BD-E3C7-DFF3-65861E9A0969}"/>
                </a:ext>
              </a:extLst>
            </p:cNvPr>
            <p:cNvSpPr txBox="1"/>
            <p:nvPr/>
          </p:nvSpPr>
          <p:spPr>
            <a:xfrm>
              <a:off x="11808649" y="9204558"/>
              <a:ext cx="7548859" cy="35423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rtlCol="0" anchor="ctr">
              <a:spAutoFit/>
            </a:bodyPr>
            <a:lstStyle>
              <a:defPPr>
                <a:defRPr lang="zh-CN"/>
              </a:defPPr>
              <a:lvl1pPr algn="ctr">
                <a:defRPr sz="2000" b="1"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lvl="0" algn="ctr">
                <a:buClrTx/>
                <a:buSzTx/>
                <a:buFontTx/>
              </a:pPr>
              <a:r>
                <a:rPr lang="zh-CN" altLang="en-US" sz="3600" dirty="0">
                  <a:sym typeface="+mn-ea"/>
                </a:rPr>
                <a:t>实施深化方案</a:t>
              </a:r>
            </a:p>
          </p:txBody>
        </p:sp>
      </p:grpSp>
      <p:graphicFrame>
        <p:nvGraphicFramePr>
          <p:cNvPr id="1042" name="表格 1041">
            <a:extLst>
              <a:ext uri="{FF2B5EF4-FFF2-40B4-BE49-F238E27FC236}">
                <a16:creationId xmlns:a16="http://schemas.microsoft.com/office/drawing/2014/main" id="{E8DB9408-5D60-E20D-18C2-B06C506DBA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5043155"/>
              </p:ext>
            </p:extLst>
          </p:nvPr>
        </p:nvGraphicFramePr>
        <p:xfrm>
          <a:off x="20249146" y="8993320"/>
          <a:ext cx="993265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3265">
                  <a:extLst>
                    <a:ext uri="{9D8B030D-6E8A-4147-A177-3AD203B41FA5}">
                      <a16:colId xmlns:a16="http://schemas.microsoft.com/office/drawing/2014/main" val="309771357"/>
                    </a:ext>
                  </a:extLst>
                </a:gridCol>
              </a:tblGrid>
              <a:tr h="15031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1-04-2</a:t>
                      </a:r>
                      <a:endParaRPr lang="zh-CN" altLang="en-US" sz="1400" b="0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F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462363"/>
                  </a:ext>
                </a:extLst>
              </a:tr>
              <a:tr h="15031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M0</a:t>
                      </a:r>
                      <a:endParaRPr lang="zh-CN" altLang="en-US" sz="1400" b="0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F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9685576"/>
                  </a:ext>
                </a:extLst>
              </a:tr>
            </a:tbl>
          </a:graphicData>
        </a:graphic>
      </p:graphicFrame>
      <p:graphicFrame>
        <p:nvGraphicFramePr>
          <p:cNvPr id="1046" name="表格 1045">
            <a:extLst>
              <a:ext uri="{FF2B5EF4-FFF2-40B4-BE49-F238E27FC236}">
                <a16:creationId xmlns:a16="http://schemas.microsoft.com/office/drawing/2014/main" id="{4DAAA5D2-6517-9340-E8AC-337CC89E87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9954312"/>
              </p:ext>
            </p:extLst>
          </p:nvPr>
        </p:nvGraphicFramePr>
        <p:xfrm>
          <a:off x="6268737" y="8725707"/>
          <a:ext cx="712255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2255">
                  <a:extLst>
                    <a:ext uri="{9D8B030D-6E8A-4147-A177-3AD203B41FA5}">
                      <a16:colId xmlns:a16="http://schemas.microsoft.com/office/drawing/2014/main" val="309771357"/>
                    </a:ext>
                  </a:extLst>
                </a:gridCol>
              </a:tblGrid>
              <a:tr h="15031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1-04-2</a:t>
                      </a:r>
                      <a:endParaRPr lang="zh-CN" altLang="en-US" sz="1400" b="0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DC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462363"/>
                  </a:ext>
                </a:extLst>
              </a:tr>
              <a:tr h="15031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E9</a:t>
                      </a:r>
                      <a:endParaRPr lang="zh-CN" altLang="en-US" sz="1400" b="0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DC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9685576"/>
                  </a:ext>
                </a:extLst>
              </a:tr>
            </a:tbl>
          </a:graphicData>
        </a:graphic>
      </p:graphicFrame>
      <p:graphicFrame>
        <p:nvGraphicFramePr>
          <p:cNvPr id="1050" name="表格 70">
            <a:extLst>
              <a:ext uri="{FF2B5EF4-FFF2-40B4-BE49-F238E27FC236}">
                <a16:creationId xmlns:a16="http://schemas.microsoft.com/office/drawing/2014/main" id="{31E852E1-699E-C3E2-CB89-535DD76A16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4985764"/>
              </p:ext>
            </p:extLst>
          </p:nvPr>
        </p:nvGraphicFramePr>
        <p:xfrm>
          <a:off x="1291860" y="13754200"/>
          <a:ext cx="13779247" cy="66450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42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089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71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726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150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97261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80854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65583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地块编号</a:t>
                      </a: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用地性质代码</a:t>
                      </a: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用地性质</a:t>
                      </a:r>
                      <a:endParaRPr lang="en-US" altLang="zh-CN" sz="2000" b="1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用地面积</a:t>
                      </a:r>
                      <a:endParaRPr lang="en-US" altLang="zh-CN" sz="2000" b="1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/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（平方米）</a:t>
                      </a: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容积率</a:t>
                      </a: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配套设施</a:t>
                      </a:r>
                      <a:endParaRPr lang="en-US" altLang="zh-CN" sz="2000" b="1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/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项目名称</a:t>
                      </a: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备注</a:t>
                      </a: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6155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1-04-1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S1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区域交通用地</a:t>
                      </a: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21030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——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——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——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9090096"/>
                  </a:ext>
                </a:extLst>
              </a:tr>
              <a:tr h="186612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1-04-2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E9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发展备用地</a:t>
                      </a: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36167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——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——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不宜发展二、三类工业及仓储</a:t>
                      </a: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6155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1-05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2950210" rtl="0" eaLnBrk="1" latinLnBrk="0" hangingPunct="1"/>
                      <a:r>
                        <a:rPr lang="en-US" altLang="zh-CN" sz="20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G11</a:t>
                      </a:r>
                      <a:endParaRPr lang="zh-CN" altLang="en-US" sz="2000" b="0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2950210" rtl="0" eaLnBrk="1" latinLnBrk="0" hangingPunct="1"/>
                      <a:r>
                        <a:rPr lang="zh-CN" altLang="en-US" sz="20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公共绿地</a:t>
                      </a: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20668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——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——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——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1563136"/>
                  </a:ext>
                </a:extLst>
              </a:tr>
            </a:tbl>
          </a:graphicData>
        </a:graphic>
      </p:graphicFrame>
      <p:graphicFrame>
        <p:nvGraphicFramePr>
          <p:cNvPr id="1054" name="表格 1053">
            <a:extLst>
              <a:ext uri="{FF2B5EF4-FFF2-40B4-BE49-F238E27FC236}">
                <a16:creationId xmlns:a16="http://schemas.microsoft.com/office/drawing/2014/main" id="{9715553B-B854-0D19-87C2-02DBEFB711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7123142"/>
              </p:ext>
            </p:extLst>
          </p:nvPr>
        </p:nvGraphicFramePr>
        <p:xfrm>
          <a:off x="6980992" y="7035532"/>
          <a:ext cx="814647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4647">
                  <a:extLst>
                    <a:ext uri="{9D8B030D-6E8A-4147-A177-3AD203B41FA5}">
                      <a16:colId xmlns:a16="http://schemas.microsoft.com/office/drawing/2014/main" val="309771357"/>
                    </a:ext>
                  </a:extLst>
                </a:gridCol>
              </a:tblGrid>
              <a:tr h="12557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1-04-1</a:t>
                      </a:r>
                      <a:endParaRPr lang="zh-CN" altLang="en-US" sz="1400" b="0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8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462363"/>
                  </a:ext>
                </a:extLst>
              </a:tr>
              <a:tr h="12557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S1</a:t>
                      </a:r>
                      <a:endParaRPr lang="zh-CN" altLang="en-US" sz="1400" b="0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8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9685576"/>
                  </a:ext>
                </a:extLst>
              </a:tr>
            </a:tbl>
          </a:graphicData>
        </a:graphic>
      </p:graphicFrame>
      <p:graphicFrame>
        <p:nvGraphicFramePr>
          <p:cNvPr id="1055" name="表格 1054">
            <a:extLst>
              <a:ext uri="{FF2B5EF4-FFF2-40B4-BE49-F238E27FC236}">
                <a16:creationId xmlns:a16="http://schemas.microsoft.com/office/drawing/2014/main" id="{7C730C5C-9A97-692F-D5A5-9033988572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8266009"/>
              </p:ext>
            </p:extLst>
          </p:nvPr>
        </p:nvGraphicFramePr>
        <p:xfrm>
          <a:off x="9001051" y="6948984"/>
          <a:ext cx="72008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80">
                  <a:extLst>
                    <a:ext uri="{9D8B030D-6E8A-4147-A177-3AD203B41FA5}">
                      <a16:colId xmlns:a16="http://schemas.microsoft.com/office/drawing/2014/main" val="309771357"/>
                    </a:ext>
                  </a:extLst>
                </a:gridCol>
              </a:tblGrid>
              <a:tr h="15031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1-05</a:t>
                      </a:r>
                      <a:endParaRPr lang="zh-CN" altLang="en-US" sz="1400" b="0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462363"/>
                  </a:ext>
                </a:extLst>
              </a:tr>
              <a:tr h="15031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G11</a:t>
                      </a:r>
                      <a:endParaRPr lang="zh-CN" altLang="en-US" sz="1400" b="0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9685576"/>
                  </a:ext>
                </a:extLst>
              </a:tr>
            </a:tbl>
          </a:graphicData>
        </a:graphic>
      </p:graphicFrame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3AB2C385-D84B-8BFA-0B27-81757719E9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6275139"/>
              </p:ext>
            </p:extLst>
          </p:nvPr>
        </p:nvGraphicFramePr>
        <p:xfrm>
          <a:off x="21276516" y="7035532"/>
          <a:ext cx="814647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4647">
                  <a:extLst>
                    <a:ext uri="{9D8B030D-6E8A-4147-A177-3AD203B41FA5}">
                      <a16:colId xmlns:a16="http://schemas.microsoft.com/office/drawing/2014/main" val="309771357"/>
                    </a:ext>
                  </a:extLst>
                </a:gridCol>
              </a:tblGrid>
              <a:tr h="12557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1-04-1</a:t>
                      </a:r>
                      <a:endParaRPr lang="zh-CN" altLang="en-US" sz="1400" b="0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8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462363"/>
                  </a:ext>
                </a:extLst>
              </a:tr>
              <a:tr h="12557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S1</a:t>
                      </a:r>
                      <a:endParaRPr lang="zh-CN" altLang="en-US" sz="1400" b="0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8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9685576"/>
                  </a:ext>
                </a:extLst>
              </a:tr>
            </a:tbl>
          </a:graphicData>
        </a:graphic>
      </p:graphicFrame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id="{2193510D-1824-DD12-4652-03609FADA6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7300358"/>
              </p:ext>
            </p:extLst>
          </p:nvPr>
        </p:nvGraphicFramePr>
        <p:xfrm>
          <a:off x="23296575" y="6948984"/>
          <a:ext cx="72008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80">
                  <a:extLst>
                    <a:ext uri="{9D8B030D-6E8A-4147-A177-3AD203B41FA5}">
                      <a16:colId xmlns:a16="http://schemas.microsoft.com/office/drawing/2014/main" val="309771357"/>
                    </a:ext>
                  </a:extLst>
                </a:gridCol>
              </a:tblGrid>
              <a:tr h="15031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1-05</a:t>
                      </a:r>
                      <a:endParaRPr lang="zh-CN" altLang="en-US" sz="1400" b="0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462363"/>
                  </a:ext>
                </a:extLst>
              </a:tr>
              <a:tr h="15031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G1</a:t>
                      </a:r>
                      <a:endParaRPr lang="zh-CN" altLang="en-US" sz="1400" b="0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9685576"/>
                  </a:ext>
                </a:extLst>
              </a:tr>
            </a:tbl>
          </a:graphicData>
        </a:graphic>
      </p:graphicFrame>
      <p:graphicFrame>
        <p:nvGraphicFramePr>
          <p:cNvPr id="34" name="表格 70">
            <a:extLst>
              <a:ext uri="{FF2B5EF4-FFF2-40B4-BE49-F238E27FC236}">
                <a16:creationId xmlns:a16="http://schemas.microsoft.com/office/drawing/2014/main" id="{18EC8CAE-A217-4E43-997B-081DEAB5E5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671192"/>
              </p:ext>
            </p:extLst>
          </p:nvPr>
        </p:nvGraphicFramePr>
        <p:xfrm>
          <a:off x="15356015" y="13754200"/>
          <a:ext cx="13779247" cy="66450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42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089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71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726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150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97261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80854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65583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地块编号</a:t>
                      </a: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用地性质代码</a:t>
                      </a: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用地性质</a:t>
                      </a:r>
                      <a:endParaRPr lang="en-US" altLang="zh-CN" sz="2000" b="1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用地面积</a:t>
                      </a:r>
                      <a:endParaRPr lang="en-US" altLang="zh-CN" sz="2000" b="1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/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（平方米）</a:t>
                      </a: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容积率</a:t>
                      </a: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配套设施</a:t>
                      </a:r>
                      <a:endParaRPr lang="en-US" altLang="zh-CN" sz="2000" b="1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/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项目名称</a:t>
                      </a: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备注</a:t>
                      </a: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6155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1-04-1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S1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区域交通用地</a:t>
                      </a: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21030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——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——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依政府批件</a:t>
                      </a: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9090096"/>
                  </a:ext>
                </a:extLst>
              </a:tr>
              <a:tr h="186612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1-04-2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M0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新型产业用地</a:t>
                      </a: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36167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4.5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——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——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6155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1-05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G1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公园绿地</a:t>
                      </a: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20668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——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——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——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2113" marR="82113" marT="41056" marB="41056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15631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32107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871</TotalTime>
  <Words>1818</Words>
  <Application>Microsoft Office PowerPoint</Application>
  <PresentationFormat>自定义</PresentationFormat>
  <Paragraphs>212</Paragraphs>
  <Slides>2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7" baseType="lpstr">
      <vt:lpstr>华文细黑</vt:lpstr>
      <vt:lpstr>Microsoft YaHei</vt:lpstr>
      <vt:lpstr>Arial</vt:lpstr>
      <vt:lpstr>Calibri</vt:lpstr>
      <vt:lpstr>Office 主题​​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王惠娟</dc:creator>
  <cp:lastModifiedBy>KH L</cp:lastModifiedBy>
  <cp:revision>440</cp:revision>
  <cp:lastPrinted>2026-06-12T08:01:07Z</cp:lastPrinted>
  <dcterms:created xsi:type="dcterms:W3CDTF">2026-06-12T08:01:07Z</dcterms:created>
  <dcterms:modified xsi:type="dcterms:W3CDTF">2026-10-29T03:09:46Z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2052-12.1.2.24722</vt:lpwstr>
  </property>
  <property fmtid="{D5CDD505-2E9C-101B-9397-08002B2CF9AE}" pid="3" name="ICV">
    <vt:lpwstr>859E4DE671391F73C3BC2B6AE0ACCB23_43</vt:lpwstr>
  </property>
</Properties>
</file>