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Lst>
  <p:sldSz cx="42803445" cy="30274895"/>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09" userDrawn="1">
          <p15:clr>
            <a:srgbClr val="A4A3A4"/>
          </p15:clr>
        </p15:guide>
        <p15:guide id="2" pos="19514" userDrawn="1">
          <p15:clr>
            <a:srgbClr val="A4A3A4"/>
          </p15:clr>
        </p15:guide>
        <p15:guide id="3" orient="horz" pos="11803" userDrawn="1">
          <p15:clr>
            <a:srgbClr val="A4A3A4"/>
          </p15:clr>
        </p15:guide>
        <p15:guide id="4" pos="1992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59" autoAdjust="0"/>
    <p:restoredTop sz="94660"/>
  </p:normalViewPr>
  <p:slideViewPr>
    <p:cSldViewPr snapToGrid="0" showGuides="1">
      <p:cViewPr>
        <p:scale>
          <a:sx n="33" d="100"/>
          <a:sy n="33" d="100"/>
        </p:scale>
        <p:origin x="2598" y="468"/>
      </p:cViewPr>
      <p:guideLst>
        <p:guide orient="horz" pos="2509"/>
        <p:guide pos="19514"/>
        <p:guide orient="horz" pos="11803"/>
        <p:guide pos="19923"/>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90"/>
            </a:lvl1pPr>
          </a:lstStyle>
          <a:p>
            <a:r>
              <a:rPr lang="zh-CN" altLang="en-US"/>
              <a:t>单击此处编辑母版标题样式</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665" indent="0" algn="ctr">
              <a:buNone/>
              <a:defRPr sz="8830"/>
            </a:lvl2pPr>
            <a:lvl3pPr marL="4036695" indent="0" algn="ctr">
              <a:buNone/>
              <a:defRPr sz="7945"/>
            </a:lvl3pPr>
            <a:lvl4pPr marL="6055360" indent="0" algn="ctr">
              <a:buNone/>
              <a:defRPr sz="7065"/>
            </a:lvl4pPr>
            <a:lvl5pPr marL="8073390" indent="0" algn="ctr">
              <a:buNone/>
              <a:defRPr sz="7065"/>
            </a:lvl5pPr>
            <a:lvl6pPr marL="10092055" indent="0" algn="ctr">
              <a:buNone/>
              <a:defRPr sz="7065"/>
            </a:lvl6pPr>
            <a:lvl7pPr marL="12110085" indent="0" algn="ctr">
              <a:buNone/>
              <a:defRPr sz="7065"/>
            </a:lvl7pPr>
            <a:lvl8pPr marL="14128750" indent="0" algn="ctr">
              <a:buNone/>
              <a:defRPr sz="7065"/>
            </a:lvl8pPr>
            <a:lvl9pPr marL="16146780" indent="0" algn="ctr">
              <a:buNone/>
              <a:defRPr sz="706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90"/>
            </a:lvl1pPr>
          </a:lstStyle>
          <a:p>
            <a:r>
              <a:rPr lang="zh-CN" altLang="en-US"/>
              <a:t>单击此处编辑母版标题样式</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665" indent="0">
              <a:buNone/>
              <a:defRPr sz="8830">
                <a:solidFill>
                  <a:schemeClr val="tx1">
                    <a:tint val="75000"/>
                  </a:schemeClr>
                </a:solidFill>
              </a:defRPr>
            </a:lvl2pPr>
            <a:lvl3pPr marL="4036695" indent="0">
              <a:buNone/>
              <a:defRPr sz="7945">
                <a:solidFill>
                  <a:schemeClr val="tx1">
                    <a:tint val="75000"/>
                  </a:schemeClr>
                </a:solidFill>
              </a:defRPr>
            </a:lvl3pPr>
            <a:lvl4pPr marL="6055360" indent="0">
              <a:buNone/>
              <a:defRPr sz="7065">
                <a:solidFill>
                  <a:schemeClr val="tx1">
                    <a:tint val="75000"/>
                  </a:schemeClr>
                </a:solidFill>
              </a:defRPr>
            </a:lvl4pPr>
            <a:lvl5pPr marL="8073390" indent="0">
              <a:buNone/>
              <a:defRPr sz="7065">
                <a:solidFill>
                  <a:schemeClr val="tx1">
                    <a:tint val="75000"/>
                  </a:schemeClr>
                </a:solidFill>
              </a:defRPr>
            </a:lvl5pPr>
            <a:lvl6pPr marL="10092055" indent="0">
              <a:buNone/>
              <a:defRPr sz="7065">
                <a:solidFill>
                  <a:schemeClr val="tx1">
                    <a:tint val="75000"/>
                  </a:schemeClr>
                </a:solidFill>
              </a:defRPr>
            </a:lvl6pPr>
            <a:lvl7pPr marL="12110085" indent="0">
              <a:buNone/>
              <a:defRPr sz="7065">
                <a:solidFill>
                  <a:schemeClr val="tx1">
                    <a:tint val="75000"/>
                  </a:schemeClr>
                </a:solidFill>
              </a:defRPr>
            </a:lvl7pPr>
            <a:lvl8pPr marL="14128750" indent="0">
              <a:buNone/>
              <a:defRPr sz="7065">
                <a:solidFill>
                  <a:schemeClr val="tx1">
                    <a:tint val="75000"/>
                  </a:schemeClr>
                </a:solidFill>
              </a:defRPr>
            </a:lvl8pPr>
            <a:lvl9pPr marL="16146780" indent="0">
              <a:buNone/>
              <a:defRPr sz="706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665" indent="0">
              <a:buNone/>
              <a:defRPr sz="8830" b="1"/>
            </a:lvl2pPr>
            <a:lvl3pPr marL="4036695" indent="0">
              <a:buNone/>
              <a:defRPr sz="7945" b="1"/>
            </a:lvl3pPr>
            <a:lvl4pPr marL="6055360" indent="0">
              <a:buNone/>
              <a:defRPr sz="7065" b="1"/>
            </a:lvl4pPr>
            <a:lvl5pPr marL="8073390" indent="0">
              <a:buNone/>
              <a:defRPr sz="7065" b="1"/>
            </a:lvl5pPr>
            <a:lvl6pPr marL="10092055" indent="0">
              <a:buNone/>
              <a:defRPr sz="7065" b="1"/>
            </a:lvl6pPr>
            <a:lvl7pPr marL="12110085" indent="0">
              <a:buNone/>
              <a:defRPr sz="7065" b="1"/>
            </a:lvl7pPr>
            <a:lvl8pPr marL="14128750" indent="0">
              <a:buNone/>
              <a:defRPr sz="7065" b="1"/>
            </a:lvl8pPr>
            <a:lvl9pPr marL="16146780" indent="0">
              <a:buNone/>
              <a:defRPr sz="706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948339" y="11058863"/>
            <a:ext cx="18107995" cy="1626592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665" indent="0">
              <a:buNone/>
              <a:defRPr sz="8830" b="1"/>
            </a:lvl2pPr>
            <a:lvl3pPr marL="4036695" indent="0">
              <a:buNone/>
              <a:defRPr sz="7945" b="1"/>
            </a:lvl3pPr>
            <a:lvl4pPr marL="6055360" indent="0">
              <a:buNone/>
              <a:defRPr sz="7065" b="1"/>
            </a:lvl4pPr>
            <a:lvl5pPr marL="8073390" indent="0">
              <a:buNone/>
              <a:defRPr sz="7065" b="1"/>
            </a:lvl5pPr>
            <a:lvl6pPr marL="10092055" indent="0">
              <a:buNone/>
              <a:defRPr sz="7065" b="1"/>
            </a:lvl6pPr>
            <a:lvl7pPr marL="12110085" indent="0">
              <a:buNone/>
              <a:defRPr sz="7065" b="1"/>
            </a:lvl7pPr>
            <a:lvl8pPr marL="14128750" indent="0">
              <a:buNone/>
              <a:defRPr sz="7065" b="1"/>
            </a:lvl8pPr>
            <a:lvl9pPr marL="16146780" indent="0">
              <a:buNone/>
              <a:defRPr sz="706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21669408" y="11058863"/>
            <a:ext cx="18197174" cy="1626592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5"/>
            </a:lvl1pPr>
          </a:lstStyle>
          <a:p>
            <a:r>
              <a:rPr lang="zh-CN" altLang="en-US"/>
              <a:t>单击此处编辑母版标题样式</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5"/>
            </a:lvl1pPr>
            <a:lvl2pPr>
              <a:defRPr sz="12360"/>
            </a:lvl2pPr>
            <a:lvl3pPr>
              <a:defRPr sz="10595"/>
            </a:lvl3pPr>
            <a:lvl4pPr>
              <a:defRPr sz="8830"/>
            </a:lvl4pPr>
            <a:lvl5pPr>
              <a:defRPr sz="8830"/>
            </a:lvl5pPr>
            <a:lvl6pPr>
              <a:defRPr sz="8830"/>
            </a:lvl6pPr>
            <a:lvl7pPr>
              <a:defRPr sz="8830"/>
            </a:lvl7pPr>
            <a:lvl8pPr>
              <a:defRPr sz="8830"/>
            </a:lvl8pPr>
            <a:lvl9pPr>
              <a:defRPr sz="883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5"/>
            </a:lvl1pPr>
            <a:lvl2pPr marL="2018665" indent="0">
              <a:buNone/>
              <a:defRPr sz="6180"/>
            </a:lvl2pPr>
            <a:lvl3pPr marL="4036695" indent="0">
              <a:buNone/>
              <a:defRPr sz="5300"/>
            </a:lvl3pPr>
            <a:lvl4pPr marL="6055360" indent="0">
              <a:buNone/>
              <a:defRPr sz="4415"/>
            </a:lvl4pPr>
            <a:lvl5pPr marL="8073390" indent="0">
              <a:buNone/>
              <a:defRPr sz="4415"/>
            </a:lvl5pPr>
            <a:lvl6pPr marL="10092055" indent="0">
              <a:buNone/>
              <a:defRPr sz="4415"/>
            </a:lvl6pPr>
            <a:lvl7pPr marL="12110085" indent="0">
              <a:buNone/>
              <a:defRPr sz="4415"/>
            </a:lvl7pPr>
            <a:lvl8pPr marL="14128750" indent="0">
              <a:buNone/>
              <a:defRPr sz="4415"/>
            </a:lvl8pPr>
            <a:lvl9pPr marL="16146780" indent="0">
              <a:buNone/>
              <a:defRPr sz="441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5"/>
            </a:lvl1pPr>
            <a:lvl2pPr marL="2018665" indent="0">
              <a:buNone/>
              <a:defRPr sz="12360"/>
            </a:lvl2pPr>
            <a:lvl3pPr marL="4036695" indent="0">
              <a:buNone/>
              <a:defRPr sz="10595"/>
            </a:lvl3pPr>
            <a:lvl4pPr marL="6055360" indent="0">
              <a:buNone/>
              <a:defRPr sz="8830"/>
            </a:lvl4pPr>
            <a:lvl5pPr marL="8073390" indent="0">
              <a:buNone/>
              <a:defRPr sz="8830"/>
            </a:lvl5pPr>
            <a:lvl6pPr marL="10092055" indent="0">
              <a:buNone/>
              <a:defRPr sz="8830"/>
            </a:lvl6pPr>
            <a:lvl7pPr marL="12110085" indent="0">
              <a:buNone/>
              <a:defRPr sz="8830"/>
            </a:lvl7pPr>
            <a:lvl8pPr marL="14128750" indent="0">
              <a:buNone/>
              <a:defRPr sz="8830"/>
            </a:lvl8pPr>
            <a:lvl9pPr marL="16146780" indent="0">
              <a:buNone/>
              <a:defRPr sz="8830"/>
            </a:lvl9pPr>
          </a:lstStyle>
          <a:p>
            <a:r>
              <a:rPr lang="zh-CN" altLang="en-US"/>
              <a:t>单击图标添加图片</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5"/>
            </a:lvl1pPr>
            <a:lvl2pPr marL="2018665" indent="0">
              <a:buNone/>
              <a:defRPr sz="6180"/>
            </a:lvl2pPr>
            <a:lvl3pPr marL="4036695" indent="0">
              <a:buNone/>
              <a:defRPr sz="5300"/>
            </a:lvl3pPr>
            <a:lvl4pPr marL="6055360" indent="0">
              <a:buNone/>
              <a:defRPr sz="4415"/>
            </a:lvl4pPr>
            <a:lvl5pPr marL="8073390" indent="0">
              <a:buNone/>
              <a:defRPr sz="4415"/>
            </a:lvl5pPr>
            <a:lvl6pPr marL="10092055" indent="0">
              <a:buNone/>
              <a:defRPr sz="4415"/>
            </a:lvl6pPr>
            <a:lvl7pPr marL="12110085" indent="0">
              <a:buNone/>
              <a:defRPr sz="4415"/>
            </a:lvl7pPr>
            <a:lvl8pPr marL="14128750" indent="0">
              <a:buNone/>
              <a:defRPr sz="4415"/>
            </a:lvl8pPr>
            <a:lvl9pPr marL="16146780" indent="0">
              <a:buNone/>
              <a:defRPr sz="441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B66F5DA-1101-4AFE-92C6-06D006A5645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300">
                <a:solidFill>
                  <a:schemeClr val="tx1">
                    <a:tint val="75000"/>
                  </a:schemeClr>
                </a:solidFill>
              </a:defRPr>
            </a:lvl1pPr>
          </a:lstStyle>
          <a:p>
            <a:fld id="{F9E5EC51-95EC-496B-86E5-ACC6E29057A9}" type="datetimeFigureOut">
              <a:rPr lang="zh-CN" altLang="en-US" smtClean="0"/>
            </a:fld>
            <a:endParaRPr lang="zh-CN"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3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300">
                <a:solidFill>
                  <a:schemeClr val="tx1">
                    <a:tint val="75000"/>
                  </a:schemeClr>
                </a:solidFill>
              </a:defRPr>
            </a:lvl1pPr>
          </a:lstStyle>
          <a:p>
            <a:fld id="{DB66F5DA-1101-4AFE-92C6-06D006A5645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036695" rtl="0" eaLnBrk="1" latinLnBrk="0" hangingPunct="1">
        <a:lnSpc>
          <a:spcPct val="90000"/>
        </a:lnSpc>
        <a:spcBef>
          <a:spcPct val="0"/>
        </a:spcBef>
        <a:buNone/>
        <a:defRPr sz="19425" kern="1200">
          <a:solidFill>
            <a:schemeClr val="tx1"/>
          </a:solidFill>
          <a:latin typeface="+mj-lt"/>
          <a:ea typeface="+mj-ea"/>
          <a:cs typeface="+mj-cs"/>
        </a:defRPr>
      </a:lvl1pPr>
    </p:titleStyle>
    <p:bodyStyle>
      <a:lvl1pPr marL="1009015" indent="-1009015" algn="l" defTabSz="4036695" rtl="0" eaLnBrk="1" latinLnBrk="0" hangingPunct="1">
        <a:lnSpc>
          <a:spcPct val="90000"/>
        </a:lnSpc>
        <a:spcBef>
          <a:spcPts val="4415"/>
        </a:spcBef>
        <a:buFont typeface="Arial" panose="020B0604020202020204" pitchFamily="34" charset="0"/>
        <a:buChar char="•"/>
        <a:defRPr sz="12360" kern="1200">
          <a:solidFill>
            <a:schemeClr val="tx1"/>
          </a:solidFill>
          <a:latin typeface="+mn-lt"/>
          <a:ea typeface="+mn-ea"/>
          <a:cs typeface="+mn-cs"/>
        </a:defRPr>
      </a:lvl1pPr>
      <a:lvl2pPr marL="3027680" indent="-1009015" algn="l" defTabSz="4036695" rtl="0" eaLnBrk="1" latinLnBrk="0" hangingPunct="1">
        <a:lnSpc>
          <a:spcPct val="90000"/>
        </a:lnSpc>
        <a:spcBef>
          <a:spcPts val="2205"/>
        </a:spcBef>
        <a:buFont typeface="Arial" panose="020B0604020202020204" pitchFamily="34" charset="0"/>
        <a:buChar char="•"/>
        <a:defRPr sz="10595" kern="1200">
          <a:solidFill>
            <a:schemeClr val="tx1"/>
          </a:solidFill>
          <a:latin typeface="+mn-lt"/>
          <a:ea typeface="+mn-ea"/>
          <a:cs typeface="+mn-cs"/>
        </a:defRPr>
      </a:lvl2pPr>
      <a:lvl3pPr marL="5045710" indent="-1009015" algn="l" defTabSz="4036695" rtl="0" eaLnBrk="1" latinLnBrk="0" hangingPunct="1">
        <a:lnSpc>
          <a:spcPct val="90000"/>
        </a:lnSpc>
        <a:spcBef>
          <a:spcPts val="2205"/>
        </a:spcBef>
        <a:buFont typeface="Arial" panose="020B0604020202020204" pitchFamily="34" charset="0"/>
        <a:buChar char="•"/>
        <a:defRPr sz="8830" kern="1200">
          <a:solidFill>
            <a:schemeClr val="tx1"/>
          </a:solidFill>
          <a:latin typeface="+mn-lt"/>
          <a:ea typeface="+mn-ea"/>
          <a:cs typeface="+mn-cs"/>
        </a:defRPr>
      </a:lvl3pPr>
      <a:lvl4pPr marL="7064375"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4pPr>
      <a:lvl5pPr marL="9082405"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5pPr>
      <a:lvl6pPr marL="11101070"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6pPr>
      <a:lvl7pPr marL="13119100"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7pPr>
      <a:lvl8pPr marL="15137765"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8pPr>
      <a:lvl9pPr marL="17155795" indent="-1009015" algn="l" defTabSz="4036695" rtl="0" eaLnBrk="1" latinLnBrk="0" hangingPunct="1">
        <a:lnSpc>
          <a:spcPct val="90000"/>
        </a:lnSpc>
        <a:spcBef>
          <a:spcPts val="2205"/>
        </a:spcBef>
        <a:buFont typeface="Arial" panose="020B0604020202020204" pitchFamily="34" charset="0"/>
        <a:buChar char="•"/>
        <a:defRPr sz="7945" kern="1200">
          <a:solidFill>
            <a:schemeClr val="tx1"/>
          </a:solidFill>
          <a:latin typeface="+mn-lt"/>
          <a:ea typeface="+mn-ea"/>
          <a:cs typeface="+mn-cs"/>
        </a:defRPr>
      </a:lvl9pPr>
    </p:bodyStyle>
    <p:otherStyle>
      <a:defPPr>
        <a:defRPr lang="en-US"/>
      </a:defPPr>
      <a:lvl1pPr marL="0" algn="l" defTabSz="4036695" rtl="0" eaLnBrk="1" latinLnBrk="0" hangingPunct="1">
        <a:defRPr sz="7945" kern="1200">
          <a:solidFill>
            <a:schemeClr val="tx1"/>
          </a:solidFill>
          <a:latin typeface="+mn-lt"/>
          <a:ea typeface="+mn-ea"/>
          <a:cs typeface="+mn-cs"/>
        </a:defRPr>
      </a:lvl1pPr>
      <a:lvl2pPr marL="2018665" algn="l" defTabSz="4036695" rtl="0" eaLnBrk="1" latinLnBrk="0" hangingPunct="1">
        <a:defRPr sz="7945" kern="1200">
          <a:solidFill>
            <a:schemeClr val="tx1"/>
          </a:solidFill>
          <a:latin typeface="+mn-lt"/>
          <a:ea typeface="+mn-ea"/>
          <a:cs typeface="+mn-cs"/>
        </a:defRPr>
      </a:lvl2pPr>
      <a:lvl3pPr marL="4036695" algn="l" defTabSz="4036695" rtl="0" eaLnBrk="1" latinLnBrk="0" hangingPunct="1">
        <a:defRPr sz="7945" kern="1200">
          <a:solidFill>
            <a:schemeClr val="tx1"/>
          </a:solidFill>
          <a:latin typeface="+mn-lt"/>
          <a:ea typeface="+mn-ea"/>
          <a:cs typeface="+mn-cs"/>
        </a:defRPr>
      </a:lvl3pPr>
      <a:lvl4pPr marL="6055360" algn="l" defTabSz="4036695" rtl="0" eaLnBrk="1" latinLnBrk="0" hangingPunct="1">
        <a:defRPr sz="7945" kern="1200">
          <a:solidFill>
            <a:schemeClr val="tx1"/>
          </a:solidFill>
          <a:latin typeface="+mn-lt"/>
          <a:ea typeface="+mn-ea"/>
          <a:cs typeface="+mn-cs"/>
        </a:defRPr>
      </a:lvl4pPr>
      <a:lvl5pPr marL="8073390" algn="l" defTabSz="4036695" rtl="0" eaLnBrk="1" latinLnBrk="0" hangingPunct="1">
        <a:defRPr sz="7945" kern="1200">
          <a:solidFill>
            <a:schemeClr val="tx1"/>
          </a:solidFill>
          <a:latin typeface="+mn-lt"/>
          <a:ea typeface="+mn-ea"/>
          <a:cs typeface="+mn-cs"/>
        </a:defRPr>
      </a:lvl5pPr>
      <a:lvl6pPr marL="10092055" algn="l" defTabSz="4036695" rtl="0" eaLnBrk="1" latinLnBrk="0" hangingPunct="1">
        <a:defRPr sz="7945" kern="1200">
          <a:solidFill>
            <a:schemeClr val="tx1"/>
          </a:solidFill>
          <a:latin typeface="+mn-lt"/>
          <a:ea typeface="+mn-ea"/>
          <a:cs typeface="+mn-cs"/>
        </a:defRPr>
      </a:lvl6pPr>
      <a:lvl7pPr marL="12110085" algn="l" defTabSz="4036695" rtl="0" eaLnBrk="1" latinLnBrk="0" hangingPunct="1">
        <a:defRPr sz="7945" kern="1200">
          <a:solidFill>
            <a:schemeClr val="tx1"/>
          </a:solidFill>
          <a:latin typeface="+mn-lt"/>
          <a:ea typeface="+mn-ea"/>
          <a:cs typeface="+mn-cs"/>
        </a:defRPr>
      </a:lvl7pPr>
      <a:lvl8pPr marL="14128750" algn="l" defTabSz="4036695" rtl="0" eaLnBrk="1" latinLnBrk="0" hangingPunct="1">
        <a:defRPr sz="7945" kern="1200">
          <a:solidFill>
            <a:schemeClr val="tx1"/>
          </a:solidFill>
          <a:latin typeface="+mn-lt"/>
          <a:ea typeface="+mn-ea"/>
          <a:cs typeface="+mn-cs"/>
        </a:defRPr>
      </a:lvl8pPr>
      <a:lvl9pPr marL="16146780" algn="l" defTabSz="4036695" rtl="0" eaLnBrk="1" latinLnBrk="0" hangingPunct="1">
        <a:defRPr sz="79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rotWithShape="1">
          <a:blip r:embed="rId1"/>
          <a:srcRect l="5755" t="4685"/>
          <a:stretch>
            <a:fillRect/>
          </a:stretch>
        </p:blipFill>
        <p:spPr>
          <a:xfrm>
            <a:off x="22999942" y="11242810"/>
            <a:ext cx="9579931" cy="7974336"/>
          </a:xfrm>
          <a:prstGeom prst="rect">
            <a:avLst/>
          </a:prstGeom>
          <a:ln w="3175">
            <a:solidFill>
              <a:schemeClr val="bg1">
                <a:lumMod val="65000"/>
              </a:schemeClr>
            </a:solidFill>
          </a:ln>
        </p:spPr>
      </p:pic>
      <p:pic>
        <p:nvPicPr>
          <p:cNvPr id="39" name="图片 38"/>
          <p:cNvPicPr>
            <a:picLocks noChangeAspect="1"/>
          </p:cNvPicPr>
          <p:nvPr/>
        </p:nvPicPr>
        <p:blipFill rotWithShape="1">
          <a:blip r:embed="rId2"/>
          <a:srcRect l="4498" t="4432"/>
          <a:stretch>
            <a:fillRect/>
          </a:stretch>
        </p:blipFill>
        <p:spPr>
          <a:xfrm>
            <a:off x="32722752" y="2399722"/>
            <a:ext cx="9621779" cy="7929265"/>
          </a:xfrm>
          <a:prstGeom prst="rect">
            <a:avLst/>
          </a:prstGeom>
          <a:ln w="3175">
            <a:solidFill>
              <a:schemeClr val="bg1">
                <a:lumMod val="75000"/>
              </a:schemeClr>
            </a:solidFill>
          </a:ln>
        </p:spPr>
      </p:pic>
      <p:graphicFrame>
        <p:nvGraphicFramePr>
          <p:cNvPr id="40" name="表格 39"/>
          <p:cNvGraphicFramePr>
            <a:graphicFrameLocks noGrp="1"/>
          </p:cNvGraphicFramePr>
          <p:nvPr/>
        </p:nvGraphicFramePr>
        <p:xfrm>
          <a:off x="22984990" y="20136801"/>
          <a:ext cx="19305994" cy="3089262"/>
        </p:xfrm>
        <a:graphic>
          <a:graphicData uri="http://schemas.openxmlformats.org/drawingml/2006/table">
            <a:tbl>
              <a:tblPr>
                <a:tableStyleId>{5C22544A-7EE6-4342-B048-85BDC9FD1C3A}</a:tableStyleId>
              </a:tblPr>
              <a:tblGrid>
                <a:gridCol w="1203259"/>
                <a:gridCol w="1313351"/>
                <a:gridCol w="1814286"/>
                <a:gridCol w="3018971"/>
                <a:gridCol w="1117600"/>
                <a:gridCol w="9593943"/>
                <a:gridCol w="1244584"/>
              </a:tblGrid>
              <a:tr h="473303">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地块编号</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用地代码</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用地性质</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用地面积（㎡）</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容积率</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配套设施项目名称</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marL="0" algn="ctr" defTabSz="2851150" rtl="0" eaLnBrk="1" fontAlgn="base" latinLnBrk="0" hangingPunct="1">
                        <a:lnSpc>
                          <a:spcPct val="100000"/>
                        </a:lnSpc>
                        <a:spcBef>
                          <a:spcPts val="0"/>
                        </a:spcBef>
                        <a:buNone/>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备注</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51173" marR="8978" marT="8978"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r>
              <a:tr h="787159">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06-01</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R2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en-US" sz="2000" kern="1200" dirty="0">
                          <a:solidFill>
                            <a:schemeClr val="dk1"/>
                          </a:solidFill>
                          <a:latin typeface="微软雅黑" panose="020B0503020204020204" pitchFamily="34" charset="-122"/>
                          <a:ea typeface="微软雅黑" panose="020B0503020204020204" pitchFamily="34" charset="-122"/>
                          <a:cs typeface="+mn-cs"/>
                        </a:rPr>
                        <a:t>二类居住用地</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19180</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en-US" sz="2000" kern="1200" dirty="0">
                          <a:solidFill>
                            <a:schemeClr val="dk1"/>
                          </a:solidFill>
                          <a:latin typeface="微软雅黑" panose="020B0503020204020204" pitchFamily="34" charset="-122"/>
                          <a:ea typeface="微软雅黑" panose="020B0503020204020204" pitchFamily="34" charset="-122"/>
                          <a:cs typeface="+mn-cs"/>
                        </a:rPr>
                        <a:t>老年人日间照料中心、公交首末站、幼儿园（不小于</a:t>
                      </a:r>
                      <a:r>
                        <a:rPr lang="en-US" altLang="zh-CN" sz="2000" kern="1200" dirty="0">
                          <a:solidFill>
                            <a:schemeClr val="dk1"/>
                          </a:solidFill>
                          <a:latin typeface="微软雅黑" panose="020B0503020204020204" pitchFamily="34" charset="-122"/>
                          <a:ea typeface="微软雅黑" panose="020B0503020204020204" pitchFamily="34" charset="-122"/>
                          <a:cs typeface="+mn-cs"/>
                        </a:rPr>
                        <a:t>9</a:t>
                      </a:r>
                      <a:r>
                        <a:rPr lang="zh-CN" altLang="en-US" sz="2000" kern="1200" dirty="0">
                          <a:solidFill>
                            <a:schemeClr val="dk1"/>
                          </a:solidFill>
                          <a:latin typeface="微软雅黑" panose="020B0503020204020204" pitchFamily="34" charset="-122"/>
                          <a:ea typeface="微软雅黑" panose="020B0503020204020204" pitchFamily="34" charset="-122"/>
                          <a:cs typeface="+mn-cs"/>
                        </a:rPr>
                        <a:t>班）、社区服务中心、文化活动室、社区居委会、社会停车场（库）、社区体育活动场地、邮政所、公共充电站</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3309" marR="9330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zh-CN" altLang="en-US" sz="2000" kern="1200" dirty="0">
                          <a:solidFill>
                            <a:schemeClr val="dk1"/>
                          </a:solidFill>
                          <a:latin typeface="微软雅黑" panose="020B0503020204020204" pitchFamily="34" charset="-122"/>
                          <a:ea typeface="微软雅黑" panose="020B0503020204020204" pitchFamily="34" charset="-122"/>
                          <a:cs typeface="+mn-cs"/>
                        </a:rPr>
                        <a:t>规划</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59760">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06-02</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GIC5</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zh-CN" sz="2000" kern="1200" dirty="0">
                          <a:solidFill>
                            <a:schemeClr val="dk1"/>
                          </a:solidFill>
                          <a:latin typeface="微软雅黑" panose="020B0503020204020204" pitchFamily="34" charset="-122"/>
                          <a:ea typeface="微软雅黑" panose="020B0503020204020204" pitchFamily="34" charset="-122"/>
                          <a:cs typeface="+mn-cs"/>
                        </a:rPr>
                        <a:t>教育设施用地</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8920</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a:t>
                      </a:r>
                      <a:r>
                        <a:rPr lang="zh-CN" altLang="en-US" sz="2000" kern="1200" dirty="0">
                          <a:solidFill>
                            <a:schemeClr val="dk1"/>
                          </a:solidFill>
                          <a:latin typeface="微软雅黑" panose="020B0503020204020204" pitchFamily="34" charset="-122"/>
                          <a:ea typeface="微软雅黑" panose="020B0503020204020204" pitchFamily="34" charset="-122"/>
                          <a:cs typeface="+mn-cs"/>
                        </a:rPr>
                        <a:t>项目内涉及</a:t>
                      </a:r>
                      <a:r>
                        <a:rPr lang="en-US" altLang="zh-CN" sz="2000" kern="1200" dirty="0">
                          <a:solidFill>
                            <a:schemeClr val="dk1"/>
                          </a:solidFill>
                          <a:latin typeface="微软雅黑" panose="020B0503020204020204" pitchFamily="34" charset="-122"/>
                          <a:ea typeface="微软雅黑" panose="020B0503020204020204" pitchFamily="34" charset="-122"/>
                          <a:cs typeface="+mn-cs"/>
                        </a:rPr>
                        <a:t>4219</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en-US" sz="2000" kern="1200" dirty="0">
                          <a:solidFill>
                            <a:schemeClr val="dk1"/>
                          </a:solidFill>
                          <a:latin typeface="微软雅黑" panose="020B0503020204020204" pitchFamily="34" charset="-122"/>
                          <a:ea typeface="微软雅黑" panose="020B0503020204020204" pitchFamily="34" charset="-122"/>
                          <a:cs typeface="+mn-cs"/>
                        </a:rPr>
                        <a:t>小学（不小于</a:t>
                      </a:r>
                      <a:r>
                        <a:rPr lang="en-US" altLang="zh-CN" sz="2000" kern="1200" dirty="0">
                          <a:solidFill>
                            <a:schemeClr val="dk1"/>
                          </a:solidFill>
                          <a:latin typeface="微软雅黑" panose="020B0503020204020204" pitchFamily="34" charset="-122"/>
                          <a:ea typeface="微软雅黑" panose="020B0503020204020204" pitchFamily="34" charset="-122"/>
                          <a:cs typeface="+mn-cs"/>
                        </a:rPr>
                        <a:t>18</a:t>
                      </a:r>
                      <a:r>
                        <a:rPr lang="zh-CN" altLang="en-US" sz="2000" kern="1200" dirty="0">
                          <a:solidFill>
                            <a:schemeClr val="dk1"/>
                          </a:solidFill>
                          <a:latin typeface="微软雅黑" panose="020B0503020204020204" pitchFamily="34" charset="-122"/>
                          <a:ea typeface="微软雅黑" panose="020B0503020204020204" pitchFamily="34" charset="-122"/>
                          <a:cs typeface="+mn-cs"/>
                        </a:rPr>
                        <a:t>班）、应急避难场所</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3309" marR="9330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ts val="0"/>
                        </a:spcBef>
                        <a:spcAft>
                          <a:spcPts val="0"/>
                        </a:spcAft>
                        <a:buClrTx/>
                        <a:buSzTx/>
                        <a:buFontTx/>
                        <a:buNone/>
                        <a:defRPr/>
                      </a:pPr>
                      <a:r>
                        <a:rPr lang="zh-CN" altLang="en-US" sz="2000" kern="1200" noProof="0">
                          <a:solidFill>
                            <a:schemeClr val="dk1"/>
                          </a:solidFill>
                          <a:latin typeface="微软雅黑" panose="020B0503020204020204" pitchFamily="34" charset="-122"/>
                          <a:ea typeface="微软雅黑" panose="020B0503020204020204" pitchFamily="34" charset="-122"/>
                          <a:cs typeface="+mn-cs"/>
                        </a:rPr>
                        <a:t>规划</a:t>
                      </a:r>
                      <a:endParaRPr lang="zh-CN" altLang="en-US" sz="2000" kern="1200" noProof="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59760">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06-03</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sz="2000" kern="1200" dirty="0">
                          <a:solidFill>
                            <a:schemeClr val="dk1"/>
                          </a:solidFill>
                          <a:latin typeface="微软雅黑" panose="020B0503020204020204" pitchFamily="34" charset="-122"/>
                          <a:ea typeface="微软雅黑" panose="020B0503020204020204" pitchFamily="34" charset="-122"/>
                          <a:cs typeface="+mn-cs"/>
                        </a:rPr>
                        <a:t>R2</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zh-CN" sz="2000" kern="1200" dirty="0">
                          <a:solidFill>
                            <a:schemeClr val="dk1"/>
                          </a:solidFill>
                          <a:latin typeface="微软雅黑" panose="020B0503020204020204" pitchFamily="34" charset="-122"/>
                          <a:ea typeface="微软雅黑" panose="020B0503020204020204" pitchFamily="34" charset="-122"/>
                          <a:cs typeface="+mn-cs"/>
                        </a:rPr>
                        <a:t>二类居住用地</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5650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p>
                      <a:pPr marL="0" marR="0" lvl="0" indent="0" algn="ctr" defTabSz="4036695" rtl="0" eaLnBrk="1" fontAlgn="ctr" latinLnBrk="0" hangingPunct="1">
                        <a:lnSpc>
                          <a:spcPct val="100000"/>
                        </a:lnSpc>
                        <a:spcBef>
                          <a:spcPct val="0"/>
                        </a:spcBef>
                        <a:spcAft>
                          <a:spcPct val="0"/>
                        </a:spcAft>
                        <a:buClrTx/>
                        <a:buSzTx/>
                        <a:buFontTx/>
                        <a:buNone/>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r>
                        <a:rPr lang="zh-CN" altLang="en-US" sz="2000" kern="1200" dirty="0">
                          <a:solidFill>
                            <a:schemeClr val="dk1"/>
                          </a:solidFill>
                          <a:latin typeface="微软雅黑" panose="020B0503020204020204" pitchFamily="34" charset="-122"/>
                          <a:ea typeface="微软雅黑" panose="020B0503020204020204" pitchFamily="34" charset="-122"/>
                          <a:cs typeface="+mn-cs"/>
                        </a:rPr>
                        <a:t>项目内涉及</a:t>
                      </a:r>
                      <a:r>
                        <a:rPr lang="en-US" altLang="zh-CN" sz="2000" kern="1200" dirty="0">
                          <a:solidFill>
                            <a:schemeClr val="dk1"/>
                          </a:solidFill>
                          <a:latin typeface="微软雅黑" panose="020B0503020204020204" pitchFamily="34" charset="-122"/>
                          <a:ea typeface="微软雅黑" panose="020B0503020204020204" pitchFamily="34" charset="-122"/>
                          <a:cs typeface="+mn-cs"/>
                        </a:rPr>
                        <a:t>3396</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93309" marR="9330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ts val="0"/>
                        </a:spcBef>
                        <a:spcAft>
                          <a:spcPts val="0"/>
                        </a:spcAft>
                        <a:buClrTx/>
                        <a:buSzTx/>
                        <a:buFontTx/>
                        <a:buNone/>
                        <a:defRPr/>
                      </a:pPr>
                      <a:r>
                        <a:rPr lang="zh-CN" altLang="en-US" sz="2000" kern="1200" noProof="0" dirty="0">
                          <a:solidFill>
                            <a:schemeClr val="dk1"/>
                          </a:solidFill>
                          <a:latin typeface="微软雅黑" panose="020B0503020204020204" pitchFamily="34" charset="-122"/>
                          <a:ea typeface="微软雅黑" panose="020B0503020204020204" pitchFamily="34" charset="-122"/>
                          <a:cs typeface="+mn-cs"/>
                        </a:rPr>
                        <a:t>规划</a:t>
                      </a:r>
                      <a:endParaRPr lang="zh-CN" altLang="en-US" sz="2000" kern="1200" noProof="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59760">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06-06</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R4</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zh-CN" altLang="en-US" sz="2000" kern="1200" dirty="0">
                          <a:solidFill>
                            <a:schemeClr val="dk1"/>
                          </a:solidFill>
                          <a:latin typeface="微软雅黑" panose="020B0503020204020204" pitchFamily="34" charset="-122"/>
                          <a:ea typeface="微软雅黑" panose="020B0503020204020204" pitchFamily="34" charset="-122"/>
                          <a:cs typeface="+mn-cs"/>
                        </a:rPr>
                        <a:t>四类居住用地</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48003</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p>
                      <a:pPr marL="0" marR="0" lvl="0" indent="0" algn="ctr" defTabSz="4036695" rtl="0" eaLnBrk="1" fontAlgn="ctr" latinLnBrk="0" hangingPunct="1">
                        <a:lnSpc>
                          <a:spcPct val="100000"/>
                        </a:lnSpc>
                        <a:spcBef>
                          <a:spcPct val="0"/>
                        </a:spcBef>
                        <a:spcAft>
                          <a:spcPct val="0"/>
                        </a:spcAft>
                        <a:buClrTx/>
                        <a:buSzTx/>
                        <a:buFontTx/>
                        <a:buNone/>
                        <a:defRPr/>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r>
                        <a:rPr lang="zh-CN" altLang="en-US" sz="2000" kern="1200" dirty="0">
                          <a:solidFill>
                            <a:schemeClr val="dk1"/>
                          </a:solidFill>
                          <a:latin typeface="微软雅黑" panose="020B0503020204020204" pitchFamily="34" charset="-122"/>
                          <a:ea typeface="微软雅黑" panose="020B0503020204020204" pitchFamily="34" charset="-122"/>
                          <a:cs typeface="+mn-cs"/>
                        </a:rPr>
                        <a:t>项目内涉及</a:t>
                      </a:r>
                      <a:r>
                        <a:rPr lang="en-US" altLang="zh-CN" sz="2000" kern="1200" dirty="0">
                          <a:solidFill>
                            <a:schemeClr val="dk1"/>
                          </a:solidFill>
                          <a:latin typeface="微软雅黑" panose="020B0503020204020204" pitchFamily="34" charset="-122"/>
                          <a:ea typeface="微软雅黑" panose="020B0503020204020204" pitchFamily="34" charset="-122"/>
                          <a:cs typeface="+mn-cs"/>
                        </a:rPr>
                        <a:t>243</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pPr>
                      <a:r>
                        <a:rPr lang="en-US" altLang="zh-CN" sz="2000" kern="1200" dirty="0">
                          <a:solidFill>
                            <a:schemeClr val="dk1"/>
                          </a:solidFill>
                          <a:latin typeface="微软雅黑" panose="020B0503020204020204" pitchFamily="34" charset="-122"/>
                          <a:ea typeface="微软雅黑" panose="020B0503020204020204" pitchFamily="34" charset="-122"/>
                          <a:cs typeface="+mn-cs"/>
                        </a:rPr>
                        <a:t>——</a:t>
                      </a:r>
                      <a:endParaRPr lang="zh-CN"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93309" marR="9330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zh-CN" altLang="en-US" sz="2000" kern="1200" dirty="0">
                          <a:solidFill>
                            <a:schemeClr val="dk1"/>
                          </a:solidFill>
                          <a:latin typeface="微软雅黑" panose="020B0503020204020204" pitchFamily="34" charset="-122"/>
                          <a:ea typeface="微软雅黑" panose="020B0503020204020204" pitchFamily="34" charset="-122"/>
                          <a:cs typeface="+mn-cs"/>
                        </a:rPr>
                        <a:t>现状</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
        <p:nvSpPr>
          <p:cNvPr id="4" name="文本框 3"/>
          <p:cNvSpPr txBox="1"/>
          <p:nvPr/>
        </p:nvSpPr>
        <p:spPr>
          <a:xfrm>
            <a:off x="424180" y="3983355"/>
            <a:ext cx="21990685" cy="23598505"/>
          </a:xfrm>
          <a:prstGeom prst="rect">
            <a:avLst/>
          </a:prstGeom>
          <a:noFill/>
        </p:spPr>
        <p:txBody>
          <a:bodyPr wrap="square">
            <a:spAutoFit/>
          </a:bodyPr>
          <a:lstStyle/>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经规划主管部门审议，拟对</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大浪西南地区</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法定图则</a:t>
            </a:r>
            <a:r>
              <a:rPr lang="en-US" altLang="zh-CN" sz="2600" kern="100" dirty="0">
                <a:solidFill>
                  <a:schemeClr val="tx1"/>
                </a:solidFill>
                <a:latin typeface="黑体" panose="02010609060101010101" pitchFamily="49" charset="-122"/>
                <a:ea typeface="黑体" panose="02010609060101010101" pitchFamily="49" charset="-122"/>
              </a:rPr>
              <a:t>06-01</a:t>
            </a:r>
            <a:r>
              <a:rPr lang="zh-CN" altLang="en-US" sz="2600" kern="100" dirty="0">
                <a:solidFill>
                  <a:schemeClr val="tx1"/>
                </a:solidFill>
                <a:latin typeface="黑体" panose="02010609060101010101" pitchFamily="49" charset="-122"/>
                <a:ea typeface="黑体" panose="02010609060101010101" pitchFamily="49" charset="-122"/>
              </a:rPr>
              <a:t>、</a:t>
            </a:r>
            <a:r>
              <a:rPr lang="en-US" altLang="zh-CN" sz="2600" kern="100" dirty="0">
                <a:solidFill>
                  <a:schemeClr val="tx1"/>
                </a:solidFill>
                <a:latin typeface="黑体" panose="02010609060101010101" pitchFamily="49" charset="-122"/>
                <a:ea typeface="黑体" panose="02010609060101010101" pitchFamily="49" charset="-122"/>
              </a:rPr>
              <a:t>06-02</a:t>
            </a:r>
            <a:r>
              <a:rPr lang="zh-CN" altLang="en-US" sz="2600" kern="100" dirty="0">
                <a:solidFill>
                  <a:schemeClr val="tx1"/>
                </a:solidFill>
                <a:latin typeface="黑体" panose="02010609060101010101" pitchFamily="49" charset="-122"/>
                <a:ea typeface="黑体" panose="02010609060101010101" pitchFamily="49" charset="-122"/>
              </a:rPr>
              <a:t>等地块规划调整（大浪街道元芬片区城市更新项目南片区城市更新单元）。现依据</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中华人民共和国城乡规划法</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深圳市城市规划条例</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深圳经济特区城市更新条例</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等规定，现予以公开展示，内容如下：</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b="1" kern="100" dirty="0">
                <a:solidFill>
                  <a:schemeClr val="tx1"/>
                </a:solidFill>
                <a:latin typeface="黑体" panose="02010609060101010101" pitchFamily="49" charset="-122"/>
                <a:ea typeface="黑体" panose="02010609060101010101" pitchFamily="49" charset="-122"/>
              </a:rPr>
              <a:t>一、规划情况</a:t>
            </a:r>
            <a:endParaRPr lang="en-US" altLang="zh-CN" sz="2600" b="1"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大浪街道元芬片区城市更新项目南片区城市更新单元位于布龙路与高峰路交</a:t>
            </a:r>
            <a:r>
              <a:rPr lang="en-US" altLang="zh-CN" sz="2600" kern="100" dirty="0">
                <a:solidFill>
                  <a:schemeClr val="tx1"/>
                </a:solidFill>
                <a:latin typeface="黑体" panose="02010609060101010101" pitchFamily="49" charset="-122"/>
                <a:ea typeface="黑体" panose="02010609060101010101" pitchFamily="49" charset="-122"/>
              </a:rPr>
              <a:t>会</a:t>
            </a:r>
            <a:r>
              <a:rPr lang="zh-CN" altLang="en-US" sz="2600" kern="100" dirty="0">
                <a:solidFill>
                  <a:schemeClr val="tx1"/>
                </a:solidFill>
                <a:latin typeface="黑体" panose="02010609060101010101" pitchFamily="49" charset="-122"/>
                <a:ea typeface="黑体" panose="02010609060101010101" pitchFamily="49" charset="-122"/>
              </a:rPr>
              <a:t>处西南侧；已列入</a:t>
            </a:r>
            <a:r>
              <a:rPr lang="en-US" altLang="zh-CN" sz="2600" kern="100" dirty="0">
                <a:solidFill>
                  <a:schemeClr val="tx1"/>
                </a:solidFill>
                <a:latin typeface="黑体" panose="02010609060101010101" pitchFamily="49" charset="-122"/>
                <a:ea typeface="黑体" panose="02010609060101010101" pitchFamily="49" charset="-122"/>
              </a:rPr>
              <a:t>《2023</a:t>
            </a:r>
            <a:r>
              <a:rPr lang="zh-CN" altLang="en-US" sz="2600" kern="100" dirty="0">
                <a:solidFill>
                  <a:schemeClr val="tx1"/>
                </a:solidFill>
                <a:latin typeface="黑体" panose="02010609060101010101" pitchFamily="49" charset="-122"/>
                <a:ea typeface="黑体" panose="02010609060101010101" pitchFamily="49" charset="-122"/>
              </a:rPr>
              <a:t>年深圳市龙华区城市更新单元计划第四批计划</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本项目拆除范围由计划公告的</a:t>
            </a:r>
            <a:r>
              <a:rPr lang="en-US" altLang="zh-CN" sz="2600" kern="100" dirty="0">
                <a:solidFill>
                  <a:schemeClr val="tx1"/>
                </a:solidFill>
                <a:latin typeface="黑体" panose="02010609060101010101" pitchFamily="49" charset="-122"/>
                <a:ea typeface="黑体" panose="02010609060101010101" pitchFamily="49" charset="-122"/>
              </a:rPr>
              <a:t>32203</a:t>
            </a:r>
            <a:r>
              <a:rPr lang="zh-CN" altLang="en-US" sz="2600" kern="100" dirty="0">
                <a:solidFill>
                  <a:schemeClr val="tx1"/>
                </a:solidFill>
                <a:latin typeface="黑体" panose="02010609060101010101" pitchFamily="49" charset="-122"/>
                <a:ea typeface="黑体" panose="02010609060101010101" pitchFamily="49" charset="-122"/>
              </a:rPr>
              <a:t>平方米调整为</a:t>
            </a:r>
            <a:r>
              <a:rPr lang="en-US" altLang="zh-CN" sz="2600" kern="100" dirty="0">
                <a:solidFill>
                  <a:schemeClr val="tx1"/>
                </a:solidFill>
                <a:latin typeface="黑体" panose="02010609060101010101" pitchFamily="49" charset="-122"/>
                <a:ea typeface="黑体" panose="02010609060101010101" pitchFamily="49" charset="-122"/>
              </a:rPr>
              <a:t>32167.8</a:t>
            </a:r>
            <a:r>
              <a:rPr lang="zh-CN" altLang="en-US" sz="2600" kern="100" dirty="0">
                <a:solidFill>
                  <a:schemeClr val="tx1"/>
                </a:solidFill>
                <a:latin typeface="黑体" panose="02010609060101010101" pitchFamily="49" charset="-122"/>
                <a:ea typeface="黑体" panose="02010609060101010101" pitchFamily="49" charset="-122"/>
              </a:rPr>
              <a:t>平方米，更新单元范围与拆除范围一致，面积为</a:t>
            </a:r>
            <a:r>
              <a:rPr lang="en-US" altLang="zh-CN" sz="2600" kern="100" dirty="0">
                <a:solidFill>
                  <a:schemeClr val="tx1"/>
                </a:solidFill>
                <a:latin typeface="黑体" panose="02010609060101010101" pitchFamily="49" charset="-122"/>
                <a:ea typeface="黑体" panose="02010609060101010101" pitchFamily="49" charset="-122"/>
              </a:rPr>
              <a:t>32167.8</a:t>
            </a:r>
            <a:r>
              <a:rPr lang="zh-CN" altLang="en-US" sz="2600" kern="100" dirty="0">
                <a:solidFill>
                  <a:schemeClr val="tx1"/>
                </a:solidFill>
                <a:latin typeface="黑体" panose="02010609060101010101" pitchFamily="49" charset="-122"/>
                <a:ea typeface="黑体" panose="02010609060101010101" pitchFamily="49" charset="-122"/>
              </a:rPr>
              <a:t>平方米，开发建设用地面积</a:t>
            </a:r>
            <a:r>
              <a:rPr lang="en-US" altLang="zh-CN" sz="2600" kern="100" dirty="0">
                <a:solidFill>
                  <a:schemeClr val="tx1"/>
                </a:solidFill>
                <a:latin typeface="黑体" panose="02010609060101010101" pitchFamily="49" charset="-122"/>
                <a:ea typeface="黑体" panose="02010609060101010101" pitchFamily="49" charset="-122"/>
              </a:rPr>
              <a:t>25024.1</a:t>
            </a:r>
            <a:r>
              <a:rPr lang="zh-CN" altLang="en-US" sz="2600" kern="100" dirty="0">
                <a:solidFill>
                  <a:schemeClr val="tx1"/>
                </a:solidFill>
                <a:latin typeface="黑体" panose="02010609060101010101" pitchFamily="49" charset="-122"/>
                <a:ea typeface="黑体" panose="02010609060101010101" pitchFamily="49" charset="-122"/>
              </a:rPr>
              <a:t>平方米。开发建设用地规划功能为二类居住用地，规划总建筑面积</a:t>
            </a:r>
            <a:r>
              <a:rPr lang="en-US" altLang="zh-CN" sz="2600" kern="100" dirty="0">
                <a:solidFill>
                  <a:schemeClr val="tx1"/>
                </a:solidFill>
                <a:latin typeface="黑体" panose="02010609060101010101" pitchFamily="49" charset="-122"/>
                <a:ea typeface="黑体" panose="02010609060101010101" pitchFamily="49" charset="-122"/>
              </a:rPr>
              <a:t>106820</a:t>
            </a:r>
            <a:r>
              <a:rPr lang="zh-CN" altLang="en-US" sz="2600" kern="100" dirty="0">
                <a:solidFill>
                  <a:schemeClr val="tx1"/>
                </a:solidFill>
                <a:latin typeface="黑体" panose="02010609060101010101" pitchFamily="49" charset="-122"/>
                <a:ea typeface="黑体" panose="02010609060101010101" pitchFamily="49" charset="-122"/>
              </a:rPr>
              <a:t>平方米，其中住宅</a:t>
            </a:r>
            <a:r>
              <a:rPr lang="en-US" altLang="zh-CN" sz="2600" kern="100" dirty="0">
                <a:solidFill>
                  <a:schemeClr val="tx1"/>
                </a:solidFill>
                <a:latin typeface="黑体" panose="02010609060101010101" pitchFamily="49" charset="-122"/>
                <a:ea typeface="黑体" panose="02010609060101010101" pitchFamily="49" charset="-122"/>
              </a:rPr>
              <a:t>97530</a:t>
            </a:r>
            <a:r>
              <a:rPr lang="zh-CN" altLang="en-US" sz="2600" kern="100" dirty="0">
                <a:solidFill>
                  <a:schemeClr val="tx1"/>
                </a:solidFill>
                <a:latin typeface="黑体" panose="02010609060101010101" pitchFamily="49" charset="-122"/>
                <a:ea typeface="黑体" panose="02010609060101010101" pitchFamily="49" charset="-122"/>
              </a:rPr>
              <a:t>平方米，商业、办公及旅馆业建筑</a:t>
            </a:r>
            <a:r>
              <a:rPr lang="en-US" altLang="zh-CN" sz="2600" kern="100" dirty="0">
                <a:solidFill>
                  <a:schemeClr val="tx1"/>
                </a:solidFill>
                <a:latin typeface="黑体" panose="02010609060101010101" pitchFamily="49" charset="-122"/>
                <a:ea typeface="黑体" panose="02010609060101010101" pitchFamily="49" charset="-122"/>
              </a:rPr>
              <a:t>3000</a:t>
            </a:r>
            <a:r>
              <a:rPr lang="zh-CN" altLang="en-US" sz="2600" kern="100" dirty="0">
                <a:solidFill>
                  <a:schemeClr val="tx1"/>
                </a:solidFill>
                <a:latin typeface="黑体" panose="02010609060101010101" pitchFamily="49" charset="-122"/>
                <a:ea typeface="黑体" panose="02010609060101010101" pitchFamily="49" charset="-122"/>
              </a:rPr>
              <a:t>平方米，公共服务设施</a:t>
            </a:r>
            <a:r>
              <a:rPr lang="en-US" altLang="zh-CN" sz="2600" kern="100" dirty="0">
                <a:solidFill>
                  <a:schemeClr val="tx1"/>
                </a:solidFill>
                <a:latin typeface="黑体" panose="02010609060101010101" pitchFamily="49" charset="-122"/>
                <a:ea typeface="黑体" panose="02010609060101010101" pitchFamily="49" charset="-122"/>
              </a:rPr>
              <a:t>6290</a:t>
            </a:r>
            <a:r>
              <a:rPr lang="zh-CN" altLang="en-US" sz="2600" kern="100" dirty="0">
                <a:solidFill>
                  <a:schemeClr val="tx1"/>
                </a:solidFill>
                <a:latin typeface="黑体" panose="02010609060101010101" pitchFamily="49" charset="-122"/>
                <a:ea typeface="黑体" panose="02010609060101010101" pitchFamily="49" charset="-122"/>
              </a:rPr>
              <a:t>平方米，户外活动场地面积</a:t>
            </a:r>
            <a:r>
              <a:rPr lang="en-US" altLang="zh-CN" sz="2600" kern="100" dirty="0">
                <a:solidFill>
                  <a:schemeClr val="tx1"/>
                </a:solidFill>
                <a:latin typeface="黑体" panose="02010609060101010101" pitchFamily="49" charset="-122"/>
                <a:ea typeface="黑体" panose="02010609060101010101" pitchFamily="49" charset="-122"/>
              </a:rPr>
              <a:t>1540</a:t>
            </a:r>
            <a:r>
              <a:rPr lang="zh-CN" altLang="en-US" sz="2600" kern="100" dirty="0">
                <a:solidFill>
                  <a:schemeClr val="tx1"/>
                </a:solidFill>
                <a:latin typeface="黑体" panose="02010609060101010101" pitchFamily="49" charset="-122"/>
                <a:ea typeface="黑体" panose="02010609060101010101" pitchFamily="49" charset="-122"/>
              </a:rPr>
              <a:t>平方米（社区体育活动场地、社区儿童游戏场地），社会停车场（库）（公共停车位</a:t>
            </a:r>
            <a:r>
              <a:rPr lang="en-US" altLang="zh-CN" sz="2600" kern="100" dirty="0">
                <a:latin typeface="黑体" panose="02010609060101010101" pitchFamily="49" charset="-122"/>
                <a:ea typeface="黑体" panose="02010609060101010101" pitchFamily="49" charset="-122"/>
                <a:sym typeface="+mn-ea"/>
              </a:rPr>
              <a:t>50</a:t>
            </a:r>
            <a:r>
              <a:rPr lang="zh-CN" altLang="en-US" sz="2600" kern="100" dirty="0">
                <a:latin typeface="黑体" panose="02010609060101010101" pitchFamily="49" charset="-122"/>
                <a:ea typeface="黑体" panose="02010609060101010101" pitchFamily="49" charset="-122"/>
                <a:sym typeface="+mn-ea"/>
              </a:rPr>
              <a:t>个</a:t>
            </a:r>
            <a:r>
              <a:rPr lang="zh-CN" altLang="en-US" sz="2600" kern="100" dirty="0">
                <a:solidFill>
                  <a:schemeClr val="tx1"/>
                </a:solidFill>
                <a:latin typeface="黑体" panose="02010609060101010101" pitchFamily="49" charset="-122"/>
                <a:ea typeface="黑体" panose="02010609060101010101" pitchFamily="49" charset="-122"/>
              </a:rPr>
              <a:t>）。</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具体调整情况详见附件。</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b="1" kern="100" dirty="0">
                <a:solidFill>
                  <a:schemeClr val="tx1"/>
                </a:solidFill>
                <a:latin typeface="黑体" panose="02010609060101010101" pitchFamily="49" charset="-122"/>
                <a:ea typeface="黑体" panose="02010609060101010101" pitchFamily="49" charset="-122"/>
              </a:rPr>
              <a:t>二、公开展示方式与地点</a:t>
            </a:r>
            <a:endParaRPr lang="en-US" altLang="zh-CN" sz="2600" b="1"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（一）网站公开展示</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1.</a:t>
            </a:r>
            <a:r>
              <a:rPr lang="zh-CN" altLang="en-US" sz="2600" kern="100" dirty="0">
                <a:solidFill>
                  <a:schemeClr val="tx1"/>
                </a:solidFill>
                <a:latin typeface="黑体" panose="02010609060101010101" pitchFamily="49" charset="-122"/>
                <a:ea typeface="黑体" panose="02010609060101010101" pitchFamily="49" charset="-122"/>
              </a:rPr>
              <a:t>深圳市规划和自然资源局门户网站</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网址：</a:t>
            </a:r>
            <a:r>
              <a:rPr lang="en-US" altLang="zh-CN" sz="2600" kern="100" dirty="0">
                <a:solidFill>
                  <a:schemeClr val="tx1"/>
                </a:solidFill>
                <a:latin typeface="黑体" panose="02010609060101010101" pitchFamily="49" charset="-122"/>
                <a:ea typeface="黑体" panose="02010609060101010101" pitchFamily="49" charset="-122"/>
              </a:rPr>
              <a:t>http://pnr.sz.gov.cn/</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2.</a:t>
            </a:r>
            <a:r>
              <a:rPr lang="zh-CN" altLang="en-US" sz="2600" kern="100" dirty="0">
                <a:solidFill>
                  <a:schemeClr val="tx1"/>
                </a:solidFill>
                <a:latin typeface="黑体" panose="02010609060101010101" pitchFamily="49" charset="-122"/>
                <a:ea typeface="黑体" panose="02010609060101010101" pitchFamily="49" charset="-122"/>
              </a:rPr>
              <a:t>深圳市规划和自然资源局龙华管理局</a:t>
            </a:r>
            <a:r>
              <a:rPr lang="zh-CN" altLang="en-US" sz="2600" kern="100" dirty="0">
                <a:solidFill>
                  <a:schemeClr val="tx1"/>
                </a:solidFill>
                <a:latin typeface="黑体" panose="02010609060101010101" pitchFamily="49" charset="-122"/>
                <a:ea typeface="黑体" panose="02010609060101010101" pitchFamily="49" charset="-122"/>
                <a:sym typeface="+mn-ea"/>
              </a:rPr>
              <a:t>门户网站</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网址：</a:t>
            </a:r>
            <a:r>
              <a:rPr lang="en-US" altLang="zh-CN" sz="2600" kern="100" dirty="0">
                <a:solidFill>
                  <a:schemeClr val="tx1"/>
                </a:solidFill>
                <a:latin typeface="黑体" panose="02010609060101010101" pitchFamily="49" charset="-122"/>
                <a:ea typeface="黑体" panose="02010609060101010101" pitchFamily="49" charset="-122"/>
              </a:rPr>
              <a:t>http://pnr.sz.gov.cn/lh/</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（二）实地公示</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1.</a:t>
            </a:r>
            <a:r>
              <a:rPr lang="zh-CN" altLang="en-US" sz="2600" kern="100" dirty="0">
                <a:solidFill>
                  <a:schemeClr val="tx1"/>
                </a:solidFill>
                <a:latin typeface="黑体" panose="02010609060101010101" pitchFamily="49" charset="-122"/>
                <a:ea typeface="黑体" panose="02010609060101010101" pitchFamily="49" charset="-122"/>
              </a:rPr>
              <a:t>深圳市规划和自然资源局</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地址：深圳市福田区红荔西路</a:t>
            </a:r>
            <a:r>
              <a:rPr lang="en-US" altLang="zh-CN" sz="2600" kern="100" dirty="0">
                <a:solidFill>
                  <a:schemeClr val="tx1"/>
                </a:solidFill>
                <a:latin typeface="黑体" panose="02010609060101010101" pitchFamily="49" charset="-122"/>
                <a:ea typeface="黑体" panose="02010609060101010101" pitchFamily="49" charset="-122"/>
              </a:rPr>
              <a:t>8009</a:t>
            </a:r>
            <a:r>
              <a:rPr lang="zh-CN" altLang="en-US" sz="2600" kern="100" dirty="0">
                <a:solidFill>
                  <a:schemeClr val="tx1"/>
                </a:solidFill>
                <a:latin typeface="黑体" panose="02010609060101010101" pitchFamily="49" charset="-122"/>
                <a:ea typeface="黑体" panose="02010609060101010101" pitchFamily="49" charset="-122"/>
              </a:rPr>
              <a:t>号规划大厦一楼展厅</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2.</a:t>
            </a:r>
            <a:r>
              <a:rPr lang="zh-CN" altLang="en-US" sz="2600" kern="100" dirty="0">
                <a:solidFill>
                  <a:schemeClr val="tx1"/>
                </a:solidFill>
                <a:latin typeface="黑体" panose="02010609060101010101" pitchFamily="49" charset="-122"/>
                <a:ea typeface="黑体" panose="02010609060101010101" pitchFamily="49" charset="-122"/>
              </a:rPr>
              <a:t>深圳市规划和自然资源局龙华管理局</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地址：深圳市龙华区龙华街道清湖路壹点规划馆</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3.</a:t>
            </a:r>
            <a:r>
              <a:rPr lang="zh-CN" altLang="en-US" sz="2600" kern="100" dirty="0">
                <a:solidFill>
                  <a:schemeClr val="tx1"/>
                </a:solidFill>
                <a:latin typeface="黑体" panose="02010609060101010101" pitchFamily="49" charset="-122"/>
                <a:ea typeface="黑体" panose="02010609060101010101" pitchFamily="49" charset="-122"/>
              </a:rPr>
              <a:t>深圳市龙华区大浪街道办事处</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地址：深圳市龙华区大浪南路</a:t>
            </a:r>
            <a:r>
              <a:rPr lang="en-US" altLang="zh-CN" sz="2600" kern="100" dirty="0">
                <a:solidFill>
                  <a:schemeClr val="tx1"/>
                </a:solidFill>
                <a:latin typeface="黑体" panose="02010609060101010101" pitchFamily="49" charset="-122"/>
                <a:ea typeface="黑体" panose="02010609060101010101" pitchFamily="49" charset="-122"/>
              </a:rPr>
              <a:t>586</a:t>
            </a:r>
            <a:r>
              <a:rPr lang="zh-CN" altLang="en-US" sz="2600" kern="100" dirty="0">
                <a:solidFill>
                  <a:schemeClr val="tx1"/>
                </a:solidFill>
                <a:latin typeface="黑体" panose="02010609060101010101" pitchFamily="49" charset="-122"/>
                <a:ea typeface="黑体" panose="02010609060101010101" pitchFamily="49" charset="-122"/>
              </a:rPr>
              <a:t>号大浪街道办事处一楼大厅</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4.</a:t>
            </a:r>
            <a:r>
              <a:rPr lang="zh-CN" altLang="en-US" sz="2600" kern="100" dirty="0">
                <a:solidFill>
                  <a:schemeClr val="tx1"/>
                </a:solidFill>
                <a:latin typeface="黑体" panose="02010609060101010101" pitchFamily="49" charset="-122"/>
                <a:ea typeface="黑体" panose="02010609060101010101" pitchFamily="49" charset="-122"/>
              </a:rPr>
              <a:t>项目现场</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地址：深圳市龙华区大浪街道布龙路与高峰路交</a:t>
            </a:r>
            <a:r>
              <a:rPr lang="en-US" altLang="zh-CN" sz="2600" kern="100" dirty="0">
                <a:solidFill>
                  <a:schemeClr val="tx1"/>
                </a:solidFill>
                <a:latin typeface="黑体" panose="02010609060101010101" pitchFamily="49" charset="-122"/>
                <a:ea typeface="黑体" panose="02010609060101010101" pitchFamily="49" charset="-122"/>
              </a:rPr>
              <a:t>会</a:t>
            </a:r>
            <a:r>
              <a:rPr lang="zh-CN" altLang="en-US" sz="2600" kern="100" dirty="0">
                <a:solidFill>
                  <a:schemeClr val="tx1"/>
                </a:solidFill>
                <a:latin typeface="黑体" panose="02010609060101010101" pitchFamily="49" charset="-122"/>
                <a:ea typeface="黑体" panose="02010609060101010101" pitchFamily="49" charset="-122"/>
              </a:rPr>
              <a:t>处西南侧</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（三）媒体公开展示</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深圳特区报</a:t>
            </a:r>
            <a:r>
              <a:rPr lang="en-US" altLang="zh-CN" sz="2600" kern="100" dirty="0">
                <a:solidFill>
                  <a:schemeClr val="tx1"/>
                </a:solidFill>
                <a:latin typeface="黑体" panose="02010609060101010101" pitchFamily="49" charset="-122"/>
                <a:ea typeface="黑体" panose="02010609060101010101" pitchFamily="49" charset="-122"/>
              </a:rPr>
              <a:t>》</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b="1" kern="100" dirty="0">
                <a:solidFill>
                  <a:schemeClr val="tx1"/>
                </a:solidFill>
                <a:latin typeface="黑体" panose="02010609060101010101" pitchFamily="49" charset="-122"/>
                <a:ea typeface="黑体" panose="02010609060101010101" pitchFamily="49" charset="-122"/>
              </a:rPr>
              <a:t>三、公开展示时间</a:t>
            </a:r>
            <a:endParaRPr lang="zh-CN" altLang="en-US" sz="2600" b="1"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为期</a:t>
            </a:r>
            <a:r>
              <a:rPr lang="en-US" altLang="zh-CN" sz="2600" kern="100" dirty="0">
                <a:solidFill>
                  <a:schemeClr val="tx1"/>
                </a:solidFill>
                <a:latin typeface="黑体" panose="02010609060101010101" pitchFamily="49" charset="-122"/>
                <a:ea typeface="黑体" panose="02010609060101010101" pitchFamily="49" charset="-122"/>
              </a:rPr>
              <a:t>30</a:t>
            </a:r>
            <a:r>
              <a:rPr lang="zh-CN" altLang="en-US" sz="2600" kern="100" dirty="0">
                <a:solidFill>
                  <a:schemeClr val="tx1"/>
                </a:solidFill>
                <a:latin typeface="黑体" panose="02010609060101010101" pitchFamily="49" charset="-122"/>
                <a:ea typeface="黑体" panose="02010609060101010101" pitchFamily="49" charset="-122"/>
              </a:rPr>
              <a:t>个自然日，自</a:t>
            </a:r>
            <a:r>
              <a:rPr lang="en-US" altLang="zh-CN" sz="2600" kern="100" dirty="0">
                <a:solidFill>
                  <a:schemeClr val="tx1"/>
                </a:solidFill>
                <a:latin typeface="黑体" panose="02010609060101010101" pitchFamily="49" charset="-122"/>
                <a:ea typeface="黑体" panose="02010609060101010101" pitchFamily="49" charset="-122"/>
              </a:rPr>
              <a:t>2026</a:t>
            </a:r>
            <a:r>
              <a:rPr lang="zh-CN" altLang="en-US" sz="2600" kern="100" dirty="0">
                <a:solidFill>
                  <a:schemeClr val="tx1"/>
                </a:solidFill>
                <a:latin typeface="黑体" panose="02010609060101010101" pitchFamily="49" charset="-122"/>
                <a:ea typeface="黑体" panose="02010609060101010101" pitchFamily="49" charset="-122"/>
              </a:rPr>
              <a:t>年</a:t>
            </a:r>
            <a:r>
              <a:rPr lang="en-US" altLang="zh-CN" sz="2600" kern="100" dirty="0">
                <a:solidFill>
                  <a:schemeClr val="tx1"/>
                </a:solidFill>
                <a:latin typeface="黑体" panose="02010609060101010101" pitchFamily="49" charset="-122"/>
                <a:ea typeface="黑体" panose="02010609060101010101" pitchFamily="49" charset="-122"/>
              </a:rPr>
              <a:t>10</a:t>
            </a:r>
            <a:r>
              <a:rPr lang="zh-CN" altLang="en-US" sz="2600" kern="100" dirty="0">
                <a:solidFill>
                  <a:schemeClr val="tx1"/>
                </a:solidFill>
                <a:latin typeface="黑体" panose="02010609060101010101" pitchFamily="49" charset="-122"/>
                <a:ea typeface="黑体" panose="02010609060101010101" pitchFamily="49" charset="-122"/>
              </a:rPr>
              <a:t>月</a:t>
            </a:r>
            <a:r>
              <a:rPr lang="en-US" altLang="zh-CN" sz="2600" kern="100" dirty="0">
                <a:solidFill>
                  <a:schemeClr val="tx1"/>
                </a:solidFill>
                <a:latin typeface="黑体" panose="02010609060101010101" pitchFamily="49" charset="-122"/>
                <a:ea typeface="黑体" panose="02010609060101010101" pitchFamily="49" charset="-122"/>
              </a:rPr>
              <a:t>17</a:t>
            </a:r>
            <a:r>
              <a:rPr lang="zh-CN" altLang="en-US" sz="2600" kern="100" dirty="0">
                <a:solidFill>
                  <a:schemeClr val="tx1"/>
                </a:solidFill>
                <a:latin typeface="黑体" panose="02010609060101010101" pitchFamily="49" charset="-122"/>
                <a:ea typeface="黑体" panose="02010609060101010101" pitchFamily="49" charset="-122"/>
              </a:rPr>
              <a:t>日起至</a:t>
            </a:r>
            <a:r>
              <a:rPr lang="en-US" altLang="zh-CN" sz="2600" kern="100" dirty="0">
                <a:solidFill>
                  <a:schemeClr val="tx1"/>
                </a:solidFill>
                <a:latin typeface="黑体" panose="02010609060101010101" pitchFamily="49" charset="-122"/>
                <a:ea typeface="黑体" panose="02010609060101010101" pitchFamily="49" charset="-122"/>
              </a:rPr>
              <a:t>2026</a:t>
            </a:r>
            <a:r>
              <a:rPr lang="zh-CN" altLang="en-US" sz="2600" kern="100" dirty="0">
                <a:solidFill>
                  <a:schemeClr val="tx1"/>
                </a:solidFill>
                <a:latin typeface="黑体" panose="02010609060101010101" pitchFamily="49" charset="-122"/>
                <a:ea typeface="黑体" panose="02010609060101010101" pitchFamily="49" charset="-122"/>
              </a:rPr>
              <a:t>年</a:t>
            </a:r>
            <a:r>
              <a:rPr lang="en-US" altLang="zh-CN" sz="2600" kern="100" dirty="0">
                <a:solidFill>
                  <a:schemeClr val="tx1"/>
                </a:solidFill>
                <a:latin typeface="黑体" panose="02010609060101010101" pitchFamily="49" charset="-122"/>
                <a:ea typeface="黑体" panose="02010609060101010101" pitchFamily="49" charset="-122"/>
              </a:rPr>
              <a:t>11</a:t>
            </a:r>
            <a:r>
              <a:rPr lang="zh-CN" altLang="en-US" sz="2600" kern="100" dirty="0">
                <a:solidFill>
                  <a:schemeClr val="tx1"/>
                </a:solidFill>
                <a:latin typeface="黑体" panose="02010609060101010101" pitchFamily="49" charset="-122"/>
                <a:ea typeface="黑体" panose="02010609060101010101" pitchFamily="49" charset="-122"/>
              </a:rPr>
              <a:t>月</a:t>
            </a:r>
            <a:r>
              <a:rPr lang="en-US" altLang="zh-CN" sz="2600" kern="100" dirty="0">
                <a:solidFill>
                  <a:schemeClr val="tx1"/>
                </a:solidFill>
                <a:latin typeface="黑体" panose="02010609060101010101" pitchFamily="49" charset="-122"/>
                <a:ea typeface="黑体" panose="02010609060101010101" pitchFamily="49" charset="-122"/>
              </a:rPr>
              <a:t>15</a:t>
            </a:r>
            <a:r>
              <a:rPr lang="zh-CN" altLang="en-US" sz="2600" kern="100" dirty="0">
                <a:solidFill>
                  <a:schemeClr val="tx1"/>
                </a:solidFill>
                <a:latin typeface="黑体" panose="02010609060101010101" pitchFamily="49" charset="-122"/>
                <a:ea typeface="黑体" panose="02010609060101010101" pitchFamily="49" charset="-122"/>
              </a:rPr>
              <a:t>日止。如公示截止日期逢节假日或周末，公示意见收集截止日期顺延至节假日或周末后的第一个工作日。</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b="1" kern="100" dirty="0">
                <a:solidFill>
                  <a:schemeClr val="tx1"/>
                </a:solidFill>
                <a:latin typeface="黑体" panose="02010609060101010101" pitchFamily="49" charset="-122"/>
                <a:ea typeface="黑体" panose="02010609060101010101" pitchFamily="49" charset="-122"/>
              </a:rPr>
              <a:t>四、意见反馈</a:t>
            </a:r>
            <a:endParaRPr lang="zh-CN" altLang="en-US" sz="2600" b="1"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公示期间，任何单位、组织和个人均可就公示内容提出书面意见或建议，个人提交反馈意见的应当提供真实姓名（须由提交人签名）、有效身份证明复印件、住址及联系方式，单位或组织提交反馈意见的应当加盖公章、提交单位法定代表人、委托代理人的有效身份证明复印件并注明联系人及联系方式。请通过以下渠道书面反馈：</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（一）邮寄。提出意见应填写“公众意见征询表”。邮寄地址：深圳市龙华区龙华街道清湖路壹点规划馆；收件人：张工；联系电话：0755-23335765；并在信封上注明“</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大浪西南地区</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法定图则</a:t>
            </a:r>
            <a:r>
              <a:rPr lang="en-US" altLang="zh-CN" sz="2600" kern="100" dirty="0">
                <a:solidFill>
                  <a:schemeClr val="tx1"/>
                </a:solidFill>
                <a:latin typeface="黑体" panose="02010609060101010101" pitchFamily="49" charset="-122"/>
                <a:ea typeface="黑体" panose="02010609060101010101" pitchFamily="49" charset="-122"/>
              </a:rPr>
              <a:t>06-01</a:t>
            </a:r>
            <a:r>
              <a:rPr lang="zh-CN" altLang="en-US" sz="2600" kern="100" dirty="0">
                <a:solidFill>
                  <a:schemeClr val="tx1"/>
                </a:solidFill>
                <a:latin typeface="黑体" panose="02010609060101010101" pitchFamily="49" charset="-122"/>
                <a:ea typeface="黑体" panose="02010609060101010101" pitchFamily="49" charset="-122"/>
              </a:rPr>
              <a:t>、</a:t>
            </a:r>
            <a:r>
              <a:rPr lang="en-US" altLang="zh-CN" sz="2600" kern="100" dirty="0">
                <a:solidFill>
                  <a:schemeClr val="tx1"/>
                </a:solidFill>
                <a:latin typeface="黑体" panose="02010609060101010101" pitchFamily="49" charset="-122"/>
                <a:ea typeface="黑体" panose="02010609060101010101" pitchFamily="49" charset="-122"/>
              </a:rPr>
              <a:t>06-02</a:t>
            </a:r>
            <a:r>
              <a:rPr lang="zh-CN" sz="2600" kern="100" dirty="0">
                <a:solidFill>
                  <a:schemeClr val="tx1"/>
                </a:solidFill>
                <a:latin typeface="黑体" panose="02010609060101010101" pitchFamily="49" charset="-122"/>
                <a:ea typeface="黑体" panose="02010609060101010101" pitchFamily="49" charset="-122"/>
              </a:rPr>
              <a:t>等</a:t>
            </a:r>
            <a:r>
              <a:rPr lang="zh-CN" altLang="en-US" sz="2600" kern="100" dirty="0">
                <a:solidFill>
                  <a:schemeClr val="tx1"/>
                </a:solidFill>
                <a:latin typeface="黑体" panose="02010609060101010101" pitchFamily="49" charset="-122"/>
                <a:ea typeface="黑体" panose="02010609060101010101" pitchFamily="49" charset="-122"/>
              </a:rPr>
              <a:t>地块规划调整（大浪街道元芬片区城市更新项目南片区城市更新单元）公众意见”字样（日期以邮戳为准）；</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（二）电子邮件。请将意见发送至邮箱：</a:t>
            </a:r>
            <a:r>
              <a:rPr lang="en-US" altLang="zh-CN" sz="2600" kern="100" dirty="0">
                <a:solidFill>
                  <a:schemeClr val="tx1"/>
                </a:solidFill>
                <a:latin typeface="黑体" panose="02010609060101010101" pitchFamily="49" charset="-122"/>
                <a:ea typeface="黑体" panose="02010609060101010101" pitchFamily="49" charset="-122"/>
              </a:rPr>
              <a:t>longhglj@pnr.sz.gov.cn</a:t>
            </a:r>
            <a:r>
              <a:rPr lang="zh-CN" altLang="en-US" sz="2600" kern="100" dirty="0">
                <a:solidFill>
                  <a:schemeClr val="tx1"/>
                </a:solidFill>
                <a:latin typeface="黑体" panose="02010609060101010101" pitchFamily="49" charset="-122"/>
                <a:ea typeface="黑体" panose="02010609060101010101" pitchFamily="49" charset="-122"/>
              </a:rPr>
              <a:t>，邮件标题请按照“</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大浪西南地区</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法定图则</a:t>
            </a:r>
            <a:r>
              <a:rPr lang="en-US" altLang="zh-CN" sz="2600" kern="100" dirty="0">
                <a:solidFill>
                  <a:schemeClr val="tx1"/>
                </a:solidFill>
                <a:latin typeface="黑体" panose="02010609060101010101" pitchFamily="49" charset="-122"/>
                <a:ea typeface="黑体" panose="02010609060101010101" pitchFamily="49" charset="-122"/>
              </a:rPr>
              <a:t>06-01</a:t>
            </a:r>
            <a:r>
              <a:rPr lang="zh-CN" altLang="en-US" sz="2600" kern="100" dirty="0">
                <a:solidFill>
                  <a:schemeClr val="tx1"/>
                </a:solidFill>
                <a:latin typeface="黑体" panose="02010609060101010101" pitchFamily="49" charset="-122"/>
                <a:ea typeface="黑体" panose="02010609060101010101" pitchFamily="49" charset="-122"/>
              </a:rPr>
              <a:t>、</a:t>
            </a:r>
            <a:r>
              <a:rPr lang="en-US" altLang="zh-CN" sz="2600" kern="100" dirty="0">
                <a:solidFill>
                  <a:schemeClr val="tx1"/>
                </a:solidFill>
                <a:latin typeface="黑体" panose="02010609060101010101" pitchFamily="49" charset="-122"/>
                <a:ea typeface="黑体" panose="02010609060101010101" pitchFamily="49" charset="-122"/>
              </a:rPr>
              <a:t>06-02</a:t>
            </a:r>
            <a:r>
              <a:rPr lang="zh-CN" sz="2600" kern="100" dirty="0">
                <a:solidFill>
                  <a:schemeClr val="tx1"/>
                </a:solidFill>
                <a:latin typeface="黑体" panose="02010609060101010101" pitchFamily="49" charset="-122"/>
                <a:ea typeface="黑体" panose="02010609060101010101" pitchFamily="49" charset="-122"/>
              </a:rPr>
              <a:t>等</a:t>
            </a:r>
            <a:r>
              <a:rPr lang="zh-CN" altLang="en-US" sz="2600" kern="100" dirty="0">
                <a:solidFill>
                  <a:schemeClr val="tx1"/>
                </a:solidFill>
                <a:latin typeface="黑体" panose="02010609060101010101" pitchFamily="49" charset="-122"/>
                <a:ea typeface="黑体" panose="02010609060101010101" pitchFamily="49" charset="-122"/>
              </a:rPr>
              <a:t>地块规划调整（大浪街道元芬片区城市更新项目南片区城市更新单元）反馈意见</a:t>
            </a:r>
            <a:r>
              <a:rPr lang="en-US" altLang="zh-CN" sz="2600" kern="100" dirty="0">
                <a:solidFill>
                  <a:schemeClr val="tx1"/>
                </a:solidFill>
                <a:latin typeface="黑体" panose="02010609060101010101" pitchFamily="49" charset="-122"/>
                <a:ea typeface="黑体" panose="02010609060101010101" pitchFamily="49" charset="-122"/>
              </a:rPr>
              <a:t>+</a:t>
            </a:r>
            <a:r>
              <a:rPr lang="zh-CN" altLang="en-US" sz="2600" kern="100" dirty="0">
                <a:solidFill>
                  <a:schemeClr val="tx1"/>
                </a:solidFill>
                <a:latin typeface="黑体" panose="02010609060101010101" pitchFamily="49" charset="-122"/>
                <a:ea typeface="黑体" panose="02010609060101010101" pitchFamily="49" charset="-122"/>
              </a:rPr>
              <a:t>姓名（或单位名称）”格式填写。</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公众意见征询截止后，我局将按相关规定对公众意见进行认真研究和提出处理意见，并按程序将该规划和公众意见处理情况一并报批。</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b="1" kern="100" dirty="0">
                <a:solidFill>
                  <a:schemeClr val="tx1"/>
                </a:solidFill>
                <a:latin typeface="黑体" panose="02010609060101010101" pitchFamily="49" charset="-122"/>
                <a:ea typeface="黑体" panose="02010609060101010101" pitchFamily="49" charset="-122"/>
              </a:rPr>
              <a:t>五、联系方式</a:t>
            </a:r>
            <a:endParaRPr lang="zh-CN" altLang="en-US" sz="2600" b="1"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深圳市规划和自然资源局龙华管理局</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地址：深圳市龙华区龙华街道清湖路壹点规划馆</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联系人：张工、刘工</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联系电话：0755-23335765</a:t>
            </a: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特此公开展示。</a:t>
            </a:r>
            <a:endParaRPr lang="zh-CN" altLang="en-US"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endParaRPr lang="en-US" altLang="zh-CN" sz="2600" kern="100" dirty="0">
              <a:solidFill>
                <a:schemeClr val="tx1"/>
              </a:solidFill>
              <a:latin typeface="黑体" panose="02010609060101010101" pitchFamily="49" charset="-122"/>
              <a:ea typeface="黑体" panose="02010609060101010101" pitchFamily="49" charset="-122"/>
            </a:endParaRPr>
          </a:p>
          <a:p>
            <a:pPr indent="574675" algn="just">
              <a:lnSpc>
                <a:spcPct val="125000"/>
              </a:lnSpc>
            </a:pPr>
            <a:r>
              <a:rPr lang="zh-CN" altLang="en-US" sz="2600" kern="100" dirty="0">
                <a:solidFill>
                  <a:schemeClr val="tx1"/>
                </a:solidFill>
                <a:latin typeface="黑体" panose="02010609060101010101" pitchFamily="49" charset="-122"/>
                <a:ea typeface="黑体" panose="02010609060101010101" pitchFamily="49" charset="-122"/>
              </a:rPr>
              <a:t>附件：规划调整方案</a:t>
            </a:r>
            <a:endParaRPr lang="zh-CN" altLang="en-US" sz="2600" kern="100" dirty="0">
              <a:solidFill>
                <a:schemeClr val="tx1"/>
              </a:solidFill>
              <a:latin typeface="黑体" panose="02010609060101010101" pitchFamily="49" charset="-122"/>
              <a:ea typeface="黑体" panose="02010609060101010101" pitchFamily="49" charset="-122"/>
            </a:endParaRPr>
          </a:p>
        </p:txBody>
      </p:sp>
      <p:sp>
        <p:nvSpPr>
          <p:cNvPr id="5" name="任意多边形: 形状 4"/>
          <p:cNvSpPr/>
          <p:nvPr/>
        </p:nvSpPr>
        <p:spPr>
          <a:xfrm>
            <a:off x="22638531" y="1276063"/>
            <a:ext cx="0" cy="28669716"/>
          </a:xfrm>
          <a:custGeom>
            <a:avLst/>
            <a:gdLst>
              <a:gd name="connsiteX0" fmla="*/ 0 w 0"/>
              <a:gd name="connsiteY0" fmla="*/ 0 h 20278165"/>
              <a:gd name="connsiteX1" fmla="*/ 0 w 0"/>
              <a:gd name="connsiteY1" fmla="*/ 20278165 h 20278165"/>
            </a:gdLst>
            <a:ahLst/>
            <a:cxnLst>
              <a:cxn ang="0">
                <a:pos x="connsiteX0" y="connsiteY0"/>
              </a:cxn>
              <a:cxn ang="0">
                <a:pos x="connsiteX1" y="connsiteY1"/>
              </a:cxn>
            </a:cxnLst>
            <a:rect l="l" t="t" r="r" b="b"/>
            <a:pathLst>
              <a:path h="20278165">
                <a:moveTo>
                  <a:pt x="0" y="0"/>
                </a:moveTo>
                <a:lnTo>
                  <a:pt x="0" y="20278165"/>
                </a:lnTo>
              </a:path>
            </a:pathLst>
          </a:cu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 name="文本框 5"/>
          <p:cNvSpPr txBox="1"/>
          <p:nvPr/>
        </p:nvSpPr>
        <p:spPr>
          <a:xfrm>
            <a:off x="190117" y="325474"/>
            <a:ext cx="42244105" cy="1160426"/>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nchor="ctr" anchorCtr="0">
            <a:noAutofit/>
          </a:bodyPr>
          <a:lstStyle/>
          <a:p>
            <a:r>
              <a:rPr lang="en-US" altLang="zh-CN"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大浪西南地区</a:t>
            </a:r>
            <a:r>
              <a:rPr lang="en-US" altLang="zh-CN"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法定图则</a:t>
            </a:r>
            <a:r>
              <a:rPr lang="en-US" altLang="zh-CN"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06-01</a:t>
            </a:r>
            <a:r>
              <a:rPr lang="zh-CN" altLang="en-US"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en-US" altLang="zh-CN"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06-02</a:t>
            </a:r>
            <a:r>
              <a:rPr lang="zh-CN" altLang="en-US"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等地块规划调整（大浪街道元芬片区城市更新项目南片区城市更新单元）公众展示</a:t>
            </a:r>
            <a:endParaRPr lang="zh-CN" altLang="en-US" sz="5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矩形 6"/>
          <p:cNvSpPr/>
          <p:nvPr/>
        </p:nvSpPr>
        <p:spPr>
          <a:xfrm>
            <a:off x="190117" y="287451"/>
            <a:ext cx="42244105" cy="29658327"/>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8" name="文本框 7"/>
          <p:cNvSpPr txBox="1"/>
          <p:nvPr/>
        </p:nvSpPr>
        <p:spPr>
          <a:xfrm>
            <a:off x="313068" y="1770177"/>
            <a:ext cx="22101956" cy="1691640"/>
          </a:xfrm>
          <a:prstGeom prst="rect">
            <a:avLst/>
          </a:prstGeom>
          <a:noFill/>
        </p:spPr>
        <p:txBody>
          <a:bodyPr wrap="square">
            <a:spAutoFit/>
          </a:bodyPr>
          <a:lstStyle/>
          <a:p>
            <a:pPr algn="ctr">
              <a:lnSpc>
                <a:spcPct val="130000"/>
              </a:lnSpc>
            </a:pPr>
            <a:r>
              <a:rPr lang="zh-CN" altLang="en-US" sz="4000" b="1" kern="100" dirty="0">
                <a:solidFill>
                  <a:srgbClr val="2465AF"/>
                </a:solidFill>
                <a:latin typeface="微软雅黑" panose="020B0503020204020204" pitchFamily="34" charset="-122"/>
                <a:ea typeface="微软雅黑" panose="020B0503020204020204" pitchFamily="34" charset="-122"/>
              </a:rPr>
              <a:t>深圳市规划和自然资源局龙华管理局关于</a:t>
            </a:r>
            <a:r>
              <a:rPr lang="en-US" altLang="zh-CN" sz="4000" b="1" kern="100" dirty="0">
                <a:solidFill>
                  <a:srgbClr val="2465AF"/>
                </a:solidFill>
                <a:latin typeface="微软雅黑" panose="020B0503020204020204" pitchFamily="34" charset="-122"/>
                <a:ea typeface="微软雅黑" panose="020B0503020204020204" pitchFamily="34" charset="-122"/>
              </a:rPr>
              <a:t>《[</a:t>
            </a:r>
            <a:r>
              <a:rPr lang="zh-CN" altLang="en-US" sz="4000" b="1" kern="100" dirty="0">
                <a:solidFill>
                  <a:srgbClr val="2465AF"/>
                </a:solidFill>
                <a:latin typeface="微软雅黑" panose="020B0503020204020204" pitchFamily="34" charset="-122"/>
                <a:ea typeface="微软雅黑" panose="020B0503020204020204" pitchFamily="34" charset="-122"/>
              </a:rPr>
              <a:t>大浪西南地区</a:t>
            </a:r>
            <a:r>
              <a:rPr lang="en-US" altLang="zh-CN" sz="4000" b="1" kern="100" dirty="0">
                <a:solidFill>
                  <a:srgbClr val="2465AF"/>
                </a:solidFill>
                <a:latin typeface="微软雅黑" panose="020B0503020204020204" pitchFamily="34" charset="-122"/>
                <a:ea typeface="微软雅黑" panose="020B0503020204020204" pitchFamily="34" charset="-122"/>
              </a:rPr>
              <a:t>]</a:t>
            </a:r>
            <a:r>
              <a:rPr lang="zh-CN" altLang="en-US" sz="4000" b="1" kern="100" dirty="0">
                <a:solidFill>
                  <a:srgbClr val="2465AF"/>
                </a:solidFill>
                <a:latin typeface="微软雅黑" panose="020B0503020204020204" pitchFamily="34" charset="-122"/>
                <a:ea typeface="微软雅黑" panose="020B0503020204020204" pitchFamily="34" charset="-122"/>
              </a:rPr>
              <a:t>法定图则</a:t>
            </a:r>
            <a:r>
              <a:rPr lang="en-US" altLang="zh-CN" sz="4000" b="1" kern="100" dirty="0">
                <a:solidFill>
                  <a:srgbClr val="2465AF"/>
                </a:solidFill>
                <a:latin typeface="微软雅黑" panose="020B0503020204020204" pitchFamily="34" charset="-122"/>
                <a:ea typeface="微软雅黑" panose="020B0503020204020204" pitchFamily="34" charset="-122"/>
              </a:rPr>
              <a:t>06-01</a:t>
            </a:r>
            <a:r>
              <a:rPr lang="zh-CN" altLang="en-US" sz="4000" b="1" kern="100" dirty="0">
                <a:solidFill>
                  <a:srgbClr val="2465AF"/>
                </a:solidFill>
                <a:latin typeface="微软雅黑" panose="020B0503020204020204" pitchFamily="34" charset="-122"/>
                <a:ea typeface="微软雅黑" panose="020B0503020204020204" pitchFamily="34" charset="-122"/>
              </a:rPr>
              <a:t>、</a:t>
            </a:r>
            <a:r>
              <a:rPr lang="en-US" altLang="zh-CN" sz="4000" b="1" kern="100" dirty="0">
                <a:solidFill>
                  <a:srgbClr val="2465AF"/>
                </a:solidFill>
                <a:latin typeface="微软雅黑" panose="020B0503020204020204" pitchFamily="34" charset="-122"/>
                <a:ea typeface="微软雅黑" panose="020B0503020204020204" pitchFamily="34" charset="-122"/>
              </a:rPr>
              <a:t>06-02</a:t>
            </a:r>
            <a:r>
              <a:rPr lang="zh-CN" altLang="en-US" sz="4000" b="1" kern="100" dirty="0">
                <a:solidFill>
                  <a:srgbClr val="2465AF"/>
                </a:solidFill>
                <a:latin typeface="微软雅黑" panose="020B0503020204020204" pitchFamily="34" charset="-122"/>
                <a:ea typeface="微软雅黑" panose="020B0503020204020204" pitchFamily="34" charset="-122"/>
              </a:rPr>
              <a:t>等地块规划调整（大浪街道元芬片区城市更新项目南片区城市更新单元）</a:t>
            </a:r>
            <a:r>
              <a:rPr lang="en-US" altLang="zh-CN" sz="4000" b="1" kern="100" dirty="0">
                <a:solidFill>
                  <a:srgbClr val="2465AF"/>
                </a:solidFill>
                <a:latin typeface="微软雅黑" panose="020B0503020204020204" pitchFamily="34" charset="-122"/>
                <a:ea typeface="微软雅黑" panose="020B0503020204020204" pitchFamily="34" charset="-122"/>
              </a:rPr>
              <a:t>》</a:t>
            </a:r>
            <a:r>
              <a:rPr lang="zh-CN" altLang="en-US" sz="4000" b="1" kern="100" dirty="0">
                <a:solidFill>
                  <a:srgbClr val="2465AF"/>
                </a:solidFill>
                <a:latin typeface="微软雅黑" panose="020B0503020204020204" pitchFamily="34" charset="-122"/>
                <a:ea typeface="微软雅黑" panose="020B0503020204020204" pitchFamily="34" charset="-122"/>
              </a:rPr>
              <a:t>公开展示的通告</a:t>
            </a:r>
            <a:endParaRPr lang="zh-CN" altLang="en-US" sz="4000" b="1" kern="100" dirty="0">
              <a:solidFill>
                <a:srgbClr val="2465A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375956" y="3530599"/>
            <a:ext cx="22039068" cy="214207"/>
            <a:chOff x="261378" y="2383594"/>
            <a:chExt cx="11164965" cy="107575"/>
          </a:xfrm>
        </p:grpSpPr>
        <p:cxnSp>
          <p:nvCxnSpPr>
            <p:cNvPr id="10" name="直接连接符 9"/>
            <p:cNvCxnSpPr/>
            <p:nvPr/>
          </p:nvCxnSpPr>
          <p:spPr>
            <a:xfrm>
              <a:off x="261378" y="2383594"/>
              <a:ext cx="11164965" cy="0"/>
            </a:xfrm>
            <a:prstGeom prst="line">
              <a:avLst/>
            </a:prstGeom>
            <a:ln w="88900" cmpd="sng">
              <a:solidFill>
                <a:srgbClr val="2465A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1378" y="2491169"/>
              <a:ext cx="11164965" cy="0"/>
            </a:xfrm>
            <a:prstGeom prst="line">
              <a:avLst/>
            </a:prstGeom>
            <a:ln w="25400" cmpd="sng">
              <a:solidFill>
                <a:srgbClr val="2465AF"/>
              </a:solidFill>
            </a:ln>
          </p:spPr>
          <p:style>
            <a:lnRef idx="1">
              <a:schemeClr val="accent1"/>
            </a:lnRef>
            <a:fillRef idx="0">
              <a:schemeClr val="accent1"/>
            </a:fillRef>
            <a:effectRef idx="0">
              <a:schemeClr val="accent1"/>
            </a:effectRef>
            <a:fontRef idx="minor">
              <a:schemeClr val="tx1"/>
            </a:fontRef>
          </p:style>
        </p:cxnSp>
      </p:grpSp>
      <p:sp>
        <p:nvSpPr>
          <p:cNvPr id="64" name="文本框 63"/>
          <p:cNvSpPr txBox="1"/>
          <p:nvPr/>
        </p:nvSpPr>
        <p:spPr>
          <a:xfrm>
            <a:off x="22969869" y="23618023"/>
            <a:ext cx="9564689" cy="658001"/>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地块控制指标一览表（调整后）</a:t>
            </a:r>
            <a:endParaRPr lang="zh-CN" altLang="en-US" sz="3675" dirty="0">
              <a:solidFill>
                <a:schemeClr val="bg1"/>
              </a:solidFill>
              <a:latin typeface="黑体" panose="02010609060101010101" pitchFamily="49" charset="-122"/>
              <a:ea typeface="黑体" panose="02010609060101010101" pitchFamily="49" charset="-122"/>
            </a:endParaRPr>
          </a:p>
        </p:txBody>
      </p:sp>
      <p:sp>
        <p:nvSpPr>
          <p:cNvPr id="15" name="文本框 14"/>
          <p:cNvSpPr txBox="1"/>
          <p:nvPr/>
        </p:nvSpPr>
        <p:spPr>
          <a:xfrm>
            <a:off x="22973047" y="19382184"/>
            <a:ext cx="9564691" cy="658001"/>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地块控制指标一览表（调整前）</a:t>
            </a:r>
            <a:endParaRPr lang="zh-CN" altLang="en-US" sz="3675" dirty="0">
              <a:solidFill>
                <a:schemeClr val="bg1"/>
              </a:solidFill>
              <a:latin typeface="黑体" panose="02010609060101010101" pitchFamily="49" charset="-122"/>
              <a:ea typeface="黑体" panose="02010609060101010101" pitchFamily="49" charset="-122"/>
            </a:endParaRPr>
          </a:p>
        </p:txBody>
      </p:sp>
      <p:sp>
        <p:nvSpPr>
          <p:cNvPr id="16" name="文本框 15"/>
          <p:cNvSpPr txBox="1"/>
          <p:nvPr/>
        </p:nvSpPr>
        <p:spPr>
          <a:xfrm>
            <a:off x="16021909" y="28585962"/>
            <a:ext cx="6255211" cy="1130935"/>
          </a:xfrm>
          <a:prstGeom prst="rect">
            <a:avLst/>
          </a:prstGeom>
          <a:noFill/>
        </p:spPr>
        <p:txBody>
          <a:bodyPr wrap="square">
            <a:spAutoFit/>
          </a:bodyPr>
          <a:lstStyle>
            <a:defPPr>
              <a:defRPr lang="en-US"/>
            </a:defPPr>
            <a:lvl1pPr indent="574675" algn="just">
              <a:lnSpc>
                <a:spcPct val="130000"/>
              </a:lnSpc>
              <a:defRPr sz="2600" kern="100">
                <a:latin typeface="黑体" panose="02010609060101010101" pitchFamily="49" charset="-122"/>
                <a:ea typeface="黑体" panose="02010609060101010101" pitchFamily="49" charset="-122"/>
              </a:defRPr>
            </a:lvl1pPr>
          </a:lstStyle>
          <a:p>
            <a:pPr algn="ctr"/>
            <a:r>
              <a:rPr lang="zh-CN" altLang="en-US" dirty="0"/>
              <a:t>深圳市规划和自然资源局龙华管理局</a:t>
            </a:r>
            <a:endParaRPr lang="en-US" altLang="zh-CN" dirty="0"/>
          </a:p>
          <a:p>
            <a:pPr algn="ctr"/>
            <a:r>
              <a:rPr lang="en-US" altLang="zh-CN" dirty="0"/>
              <a:t>2026</a:t>
            </a:r>
            <a:r>
              <a:rPr lang="zh-CN" altLang="en-US" dirty="0"/>
              <a:t>年</a:t>
            </a:r>
            <a:r>
              <a:rPr lang="en-US" altLang="zh-CN" dirty="0"/>
              <a:t>10</a:t>
            </a:r>
            <a:r>
              <a:rPr lang="zh-CN" altLang="en-US" dirty="0"/>
              <a:t>月</a:t>
            </a:r>
            <a:r>
              <a:rPr lang="en-US" altLang="zh-CN" dirty="0"/>
              <a:t>16</a:t>
            </a:r>
            <a:r>
              <a:rPr lang="zh-CN" altLang="en-US" dirty="0"/>
              <a:t>日</a:t>
            </a:r>
            <a:endParaRPr lang="zh-CN" altLang="en-US" dirty="0"/>
          </a:p>
        </p:txBody>
      </p:sp>
      <p:graphicFrame>
        <p:nvGraphicFramePr>
          <p:cNvPr id="41" name="表格 40"/>
          <p:cNvGraphicFramePr>
            <a:graphicFrameLocks noGrp="1"/>
          </p:cNvGraphicFramePr>
          <p:nvPr/>
        </p:nvGraphicFramePr>
        <p:xfrm>
          <a:off x="22969864" y="24354971"/>
          <a:ext cx="19321145" cy="5438140"/>
        </p:xfrm>
        <a:graphic>
          <a:graphicData uri="http://schemas.openxmlformats.org/drawingml/2006/table">
            <a:tbl>
              <a:tblPr>
                <a:tableStyleId>{5C22544A-7EE6-4342-B048-85BDC9FD1C3A}</a:tableStyleId>
              </a:tblPr>
              <a:tblGrid>
                <a:gridCol w="1040052"/>
                <a:gridCol w="794998"/>
                <a:gridCol w="2162629"/>
                <a:gridCol w="1302657"/>
                <a:gridCol w="1306830"/>
                <a:gridCol w="1410970"/>
                <a:gridCol w="1631315"/>
                <a:gridCol w="1778000"/>
                <a:gridCol w="1123950"/>
                <a:gridCol w="4754880"/>
                <a:gridCol w="2014838"/>
              </a:tblGrid>
              <a:tr h="421120">
                <a:tc rowSpan="2">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地块</a:t>
                      </a:r>
                      <a:endParaRPr lang="en-US" altLang="zh-CN" sz="2000" b="1" kern="1200" dirty="0">
                        <a:solidFill>
                          <a:schemeClr val="tx1"/>
                        </a:solidFill>
                        <a:latin typeface="微软雅黑" panose="020B0503020204020204" pitchFamily="34" charset="-122"/>
                        <a:ea typeface="微软雅黑" panose="020B0503020204020204" pitchFamily="34" charset="-122"/>
                        <a:cs typeface="+mn-cs"/>
                      </a:endParaRPr>
                    </a:p>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编号</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marL="0" marR="0" lvl="0" indent="0" algn="ctr" defTabSz="4036695" rtl="0" eaLnBrk="1" fontAlgn="ctr" latinLnBrk="0" hangingPunct="1">
                        <a:lnSpc>
                          <a:spcPct val="100000"/>
                        </a:lnSpc>
                        <a:spcBef>
                          <a:spcPts val="0"/>
                        </a:spcBef>
                        <a:spcAft>
                          <a:spcPts val="0"/>
                        </a:spcAft>
                        <a:buClrTx/>
                        <a:buSzTx/>
                        <a:buFontTx/>
                        <a:buNone/>
                        <a:defRPr/>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a:t>
                      </a:r>
                      <a:endParaRPr lang="en-US" altLang="zh-CN" sz="2000" b="1" kern="1200" dirty="0">
                        <a:solidFill>
                          <a:schemeClr val="tx1"/>
                        </a:solidFill>
                        <a:latin typeface="微软雅黑" panose="020B0503020204020204" pitchFamily="34" charset="-122"/>
                        <a:ea typeface="微软雅黑" panose="020B0503020204020204" pitchFamily="34" charset="-122"/>
                        <a:cs typeface="+mn-cs"/>
                      </a:endParaRPr>
                    </a:p>
                    <a:p>
                      <a:pPr marL="0" marR="0" lvl="0" indent="0" algn="ctr" defTabSz="4036695" rtl="0" eaLnBrk="1" fontAlgn="ctr" latinLnBrk="0" hangingPunct="1">
                        <a:lnSpc>
                          <a:spcPct val="100000"/>
                        </a:lnSpc>
                        <a:spcBef>
                          <a:spcPts val="0"/>
                        </a:spcBef>
                        <a:spcAft>
                          <a:spcPts val="0"/>
                        </a:spcAft>
                        <a:buClrTx/>
                        <a:buSzTx/>
                        <a:buFontTx/>
                        <a:buNone/>
                        <a:defRPr/>
                      </a:pPr>
                      <a:r>
                        <a:rPr lang="zh-CN" altLang="en-US" sz="2000" b="1" kern="1200" dirty="0">
                          <a:solidFill>
                            <a:schemeClr val="tx1"/>
                          </a:solidFill>
                          <a:latin typeface="微软雅黑" panose="020B0503020204020204" pitchFamily="34" charset="-122"/>
                          <a:ea typeface="微软雅黑" panose="020B0503020204020204" pitchFamily="34" charset="-122"/>
                          <a:cs typeface="+mn-cs"/>
                        </a:rPr>
                        <a:t>代码</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a:t>
                      </a:r>
                      <a:endParaRPr lang="en-US" altLang="zh-CN" sz="2000" b="1" kern="1200" dirty="0">
                        <a:solidFill>
                          <a:schemeClr val="tx1"/>
                        </a:solidFill>
                        <a:latin typeface="微软雅黑" panose="020B0503020204020204" pitchFamily="34" charset="-122"/>
                        <a:ea typeface="微软雅黑" panose="020B0503020204020204" pitchFamily="34" charset="-122"/>
                        <a:cs typeface="+mn-cs"/>
                      </a:endParaRPr>
                    </a:p>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性质</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用地面积</a:t>
                      </a:r>
                      <a:endParaRPr lang="en-US" altLang="zh-CN" sz="2000" b="1" kern="1200" dirty="0">
                        <a:solidFill>
                          <a:schemeClr val="tx1"/>
                        </a:solidFill>
                        <a:latin typeface="微软雅黑" panose="020B0503020204020204" pitchFamily="34" charset="-122"/>
                        <a:ea typeface="微软雅黑" panose="020B0503020204020204" pitchFamily="34" charset="-122"/>
                        <a:cs typeface="+mn-cs"/>
                      </a:endParaRPr>
                    </a:p>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rtl="0" fontAlgn="ctr"/>
                      <a:r>
                        <a:rPr lang="zh-CN" altLang="en-US" sz="2000" b="1" kern="1200">
                          <a:solidFill>
                            <a:schemeClr val="tx1"/>
                          </a:solidFill>
                          <a:latin typeface="微软雅黑" panose="020B0503020204020204" pitchFamily="34" charset="-122"/>
                          <a:ea typeface="微软雅黑" panose="020B0503020204020204" pitchFamily="34" charset="-122"/>
                          <a:cs typeface="+mn-cs"/>
                        </a:rPr>
                        <a:t>容积率</a:t>
                      </a:r>
                      <a:endParaRPr lang="zh-CN" altLang="en-US" sz="2000" b="1" kern="120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gridSpan="4">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规划容积（㎡）</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公共配套设施内容</a:t>
                      </a:r>
                      <a:endParaRPr lang="en-US" altLang="zh-CN" sz="2000" b="1" kern="1200" dirty="0">
                        <a:solidFill>
                          <a:schemeClr val="tx1"/>
                        </a:solidFill>
                        <a:latin typeface="微软雅黑" panose="020B0503020204020204" pitchFamily="34" charset="-122"/>
                        <a:ea typeface="微软雅黑" panose="020B0503020204020204" pitchFamily="34" charset="-122"/>
                        <a:cs typeface="+mn-cs"/>
                      </a:endParaRPr>
                    </a:p>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（含地下，㎡）</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rowSpan="2">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备注</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r>
              <a:tr h="829482">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ctr" rtl="0" fontAlgn="ctr"/>
                      <a:r>
                        <a:rPr lang="zh-CN" altLang="en-US" sz="2000" b="1" kern="1200">
                          <a:solidFill>
                            <a:schemeClr val="tx1"/>
                          </a:solidFill>
                          <a:latin typeface="微软雅黑" panose="020B0503020204020204" pitchFamily="34" charset="-122"/>
                          <a:ea typeface="微软雅黑" panose="020B0503020204020204" pitchFamily="34" charset="-122"/>
                          <a:cs typeface="+mn-cs"/>
                        </a:rPr>
                        <a:t>住宅</a:t>
                      </a:r>
                      <a:endParaRPr lang="zh-CN" altLang="en-US" sz="2000" b="1" kern="120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ctr" rtl="0" fontAlgn="ctr"/>
                      <a:r>
                        <a:rPr lang="zh-CN" altLang="en-US" sz="2000" b="1" kern="1200">
                          <a:solidFill>
                            <a:schemeClr val="tx1"/>
                          </a:solidFill>
                          <a:latin typeface="微软雅黑" panose="020B0503020204020204" pitchFamily="34" charset="-122"/>
                          <a:ea typeface="微软雅黑" panose="020B0503020204020204" pitchFamily="34" charset="-122"/>
                          <a:cs typeface="+mn-cs"/>
                        </a:rPr>
                        <a:t>商业、办公及旅馆业建筑</a:t>
                      </a:r>
                      <a:endParaRPr lang="zh-CN" altLang="en-US" sz="2000" b="1" kern="120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ctr" rtl="0" fontAlgn="ctr"/>
                      <a:r>
                        <a:rPr lang="zh-CN" altLang="en-US" sz="2000" b="1" kern="1200">
                          <a:solidFill>
                            <a:schemeClr val="tx1"/>
                          </a:solidFill>
                          <a:latin typeface="微软雅黑" panose="020B0503020204020204" pitchFamily="34" charset="-122"/>
                          <a:ea typeface="微软雅黑" panose="020B0503020204020204" pitchFamily="34" charset="-122"/>
                          <a:cs typeface="+mn-cs"/>
                        </a:rPr>
                        <a:t>公共配套设施（含地下）</a:t>
                      </a:r>
                      <a:endParaRPr lang="zh-CN" altLang="en-US" sz="2000" b="1" kern="120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a:txBody>
                    <a:bodyPr/>
                    <a:lstStyle/>
                    <a:p>
                      <a:pPr algn="ctr" rtl="0" fontAlgn="ctr"/>
                      <a:r>
                        <a:rPr lang="zh-CN" altLang="en-US" sz="2000" b="1" kern="1200" dirty="0">
                          <a:solidFill>
                            <a:schemeClr val="tx1"/>
                          </a:solidFill>
                          <a:latin typeface="微软雅黑" panose="020B0503020204020204" pitchFamily="34" charset="-122"/>
                          <a:ea typeface="微软雅黑" panose="020B0503020204020204" pitchFamily="34" charset="-122"/>
                          <a:cs typeface="+mn-cs"/>
                        </a:rPr>
                        <a:t>合计</a:t>
                      </a:r>
                      <a:endParaRPr lang="zh-CN" altLang="en-US" sz="2000" b="1" kern="1200" dirty="0">
                        <a:solidFill>
                          <a:schemeClr val="tx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c v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9D9D9"/>
                    </a:solidFill>
                  </a:tcPr>
                </a:tc>
              </a:tr>
              <a:tr h="1993948">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01</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sz="2000" kern="1200" dirty="0">
                          <a:solidFill>
                            <a:schemeClr val="dk1"/>
                          </a:solidFill>
                          <a:latin typeface="微软雅黑" panose="020B0503020204020204" pitchFamily="34" charset="-122"/>
                          <a:ea typeface="微软雅黑" panose="020B0503020204020204" pitchFamily="34" charset="-122"/>
                          <a:cs typeface="+mn-cs"/>
                        </a:rPr>
                        <a:t>R2</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zh-CN" altLang="en-US" sz="2000" kern="1200" dirty="0">
                          <a:solidFill>
                            <a:schemeClr val="dk1"/>
                          </a:solidFill>
                          <a:latin typeface="微软雅黑" panose="020B0503020204020204" pitchFamily="34" charset="-122"/>
                          <a:ea typeface="微软雅黑" panose="020B0503020204020204" pitchFamily="34" charset="-122"/>
                          <a:cs typeface="+mn-cs"/>
                        </a:rPr>
                        <a:t>二类居住用地</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22874.1</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3.1</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p>
                      <a:pPr algn="ctr" rtl="0" font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（住宅用地容积率）</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97530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3000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2950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103480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zh-CN" altLang="en-US" sz="2000" kern="1200" dirty="0">
                          <a:solidFill>
                            <a:schemeClr val="dk1"/>
                          </a:solidFill>
                          <a:latin typeface="微软雅黑" panose="020B0503020204020204" pitchFamily="34" charset="-122"/>
                          <a:ea typeface="微软雅黑" panose="020B0503020204020204" pitchFamily="34" charset="-122"/>
                          <a:cs typeface="+mn-cs"/>
                        </a:rPr>
                        <a:t>社区级配套设施（建筑面积≥</a:t>
                      </a:r>
                      <a:r>
                        <a:rPr lang="en-US" altLang="zh-CN" sz="2000" kern="1200" dirty="0">
                          <a:solidFill>
                            <a:schemeClr val="dk1"/>
                          </a:solidFill>
                          <a:latin typeface="微软雅黑" panose="020B0503020204020204" pitchFamily="34" charset="-122"/>
                          <a:ea typeface="微软雅黑" panose="020B0503020204020204" pitchFamily="34" charset="-122"/>
                          <a:cs typeface="+mn-cs"/>
                        </a:rPr>
                        <a:t>2950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，正面清单：社区管理用房、社区服务中心、托育机构、文化活动室、长者服务站等），户外活动场地面积</a:t>
                      </a:r>
                      <a:r>
                        <a:rPr lang="en-US" altLang="zh-CN" sz="2000" kern="1200" dirty="0">
                          <a:solidFill>
                            <a:schemeClr val="dk1"/>
                          </a:solidFill>
                          <a:latin typeface="微软雅黑" panose="020B0503020204020204" pitchFamily="34" charset="-122"/>
                          <a:ea typeface="微软雅黑" panose="020B0503020204020204" pitchFamily="34" charset="-122"/>
                          <a:cs typeface="+mn-cs"/>
                        </a:rPr>
                        <a:t>1540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（社区体育活动场地、社区儿童游戏场地），社会停车场（库）（公共停车位</a:t>
                      </a:r>
                      <a:r>
                        <a:rPr lang="en-US" altLang="zh-CN" sz="2000" dirty="0">
                          <a:latin typeface="微软雅黑" panose="020B0503020204020204" pitchFamily="34" charset="-122"/>
                          <a:ea typeface="微软雅黑" panose="020B0503020204020204" pitchFamily="34" charset="-122"/>
                          <a:sym typeface="+mn-ea"/>
                        </a:rPr>
                        <a:t>50</a:t>
                      </a:r>
                      <a:r>
                        <a:rPr lang="zh-CN" altLang="en-US" sz="2000" dirty="0">
                          <a:latin typeface="微软雅黑" panose="020B0503020204020204" pitchFamily="34" charset="-122"/>
                          <a:ea typeface="微软雅黑" panose="020B0503020204020204" pitchFamily="34" charset="-122"/>
                          <a:sym typeface="+mn-ea"/>
                        </a:rPr>
                        <a:t>个</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于</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01</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地块内设置连接高峰路及陶芬路的公共通道，其位置、线型及断面形式可在下阶段结合方案实际需求研究确定。</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21120">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02</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sz="2000" kern="1200" dirty="0">
                          <a:solidFill>
                            <a:schemeClr val="dk1"/>
                          </a:solidFill>
                          <a:latin typeface="微软雅黑" panose="020B0503020204020204" pitchFamily="34" charset="-122"/>
                          <a:ea typeface="微软雅黑" panose="020B0503020204020204" pitchFamily="34" charset="-122"/>
                          <a:cs typeface="+mn-cs"/>
                        </a:rPr>
                        <a:t>R2</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zh-CN" altLang="en-US" sz="2000" kern="1200" dirty="0">
                          <a:solidFill>
                            <a:schemeClr val="dk1"/>
                          </a:solidFill>
                          <a:latin typeface="微软雅黑" panose="020B0503020204020204" pitchFamily="34" charset="-122"/>
                          <a:ea typeface="微软雅黑" panose="020B0503020204020204" pitchFamily="34" charset="-122"/>
                          <a:cs typeface="+mn-cs"/>
                        </a:rPr>
                        <a:t>二类居住用地</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2150.0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3340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3340</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2000" kern="1200" dirty="0">
                          <a:solidFill>
                            <a:schemeClr val="dk1"/>
                          </a:solidFill>
                          <a:latin typeface="微软雅黑" panose="020B0503020204020204" pitchFamily="34" charset="-122"/>
                          <a:ea typeface="微软雅黑" panose="020B0503020204020204" pitchFamily="34" charset="-122"/>
                          <a:cs typeface="+mn-cs"/>
                        </a:rPr>
                        <a:t>6</a:t>
                      </a:r>
                      <a:r>
                        <a:rPr lang="zh-CN" altLang="en-US" sz="2000" kern="1200" dirty="0">
                          <a:solidFill>
                            <a:schemeClr val="dk1"/>
                          </a:solidFill>
                          <a:latin typeface="微软雅黑" panose="020B0503020204020204" pitchFamily="34" charset="-122"/>
                          <a:ea typeface="微软雅黑" panose="020B0503020204020204" pitchFamily="34" charset="-122"/>
                          <a:cs typeface="+mn-cs"/>
                        </a:rPr>
                        <a:t>班幼儿园</a:t>
                      </a:r>
                      <a:r>
                        <a:rPr lang="en-US" altLang="zh-CN" sz="2000" kern="1200" dirty="0">
                          <a:solidFill>
                            <a:schemeClr val="dk1"/>
                          </a:solidFill>
                          <a:latin typeface="微软雅黑" panose="020B0503020204020204" pitchFamily="34" charset="-122"/>
                          <a:ea typeface="微软雅黑" panose="020B0503020204020204" pitchFamily="34" charset="-122"/>
                          <a:cs typeface="+mn-cs"/>
                        </a:rPr>
                        <a:t>3340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（占地</a:t>
                      </a:r>
                      <a:r>
                        <a:rPr lang="en-US" altLang="zh-CN" sz="2000" kern="1200" dirty="0">
                          <a:solidFill>
                            <a:schemeClr val="dk1"/>
                          </a:solidFill>
                          <a:latin typeface="微软雅黑" panose="020B0503020204020204" pitchFamily="34" charset="-122"/>
                          <a:ea typeface="微软雅黑" panose="020B0503020204020204" pitchFamily="34" charset="-122"/>
                          <a:cs typeface="+mn-cs"/>
                        </a:rPr>
                        <a:t>2150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a:t>
                      </a:r>
                      <a:endParaRPr lang="zh-CN" altLang="en-US" sz="20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421120">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A-01</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sz="2000" kern="1200" dirty="0">
                          <a:solidFill>
                            <a:schemeClr val="dk1"/>
                          </a:solidFill>
                          <a:latin typeface="微软雅黑" panose="020B0503020204020204" pitchFamily="34" charset="-122"/>
                          <a:ea typeface="微软雅黑" panose="020B0503020204020204" pitchFamily="34" charset="-122"/>
                          <a:cs typeface="+mn-cs"/>
                        </a:rPr>
                        <a:t>G1</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zh-CN" altLang="en-US" sz="2000" kern="1200" dirty="0">
                          <a:solidFill>
                            <a:schemeClr val="dk1"/>
                          </a:solidFill>
                          <a:latin typeface="微软雅黑" panose="020B0503020204020204" pitchFamily="34" charset="-122"/>
                          <a:ea typeface="微软雅黑" panose="020B0503020204020204" pitchFamily="34" charset="-122"/>
                          <a:cs typeface="+mn-cs"/>
                        </a:rPr>
                        <a:t>公园绿地</a:t>
                      </a:r>
                      <a:endParaRPr lang="en-US"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4036695" rtl="0" eaLnBrk="1" fontAlgn="ctr" latinLnBrk="0" hangingPunct="1"/>
                      <a:r>
                        <a:rPr lang="en-US" altLang="zh-CN" sz="2000" kern="1200" dirty="0">
                          <a:solidFill>
                            <a:schemeClr val="dk1"/>
                          </a:solidFill>
                          <a:latin typeface="微软雅黑" panose="020B0503020204020204" pitchFamily="34" charset="-122"/>
                          <a:ea typeface="微软雅黑" panose="020B0503020204020204" pitchFamily="34" charset="-122"/>
                          <a:cs typeface="+mn-cs"/>
                        </a:rPr>
                        <a:t>2085.2</a:t>
                      </a:r>
                      <a:endParaRPr lang="en-US" altLang="zh-CN" sz="2000" kern="1200" dirty="0">
                        <a:solidFill>
                          <a:schemeClr val="dk1"/>
                        </a:solidFill>
                        <a:latin typeface="微软雅黑" panose="020B0503020204020204" pitchFamily="34" charset="-122"/>
                        <a:ea typeface="微软雅黑" panose="020B0503020204020204" pitchFamily="34" charset="-122"/>
                        <a:cs typeface="+mn-cs"/>
                      </a:endParaRPr>
                    </a:p>
                  </a:txBody>
                  <a:tcPr marL="72000" marR="72000"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4036695" rtl="0" eaLnBrk="1" fontAlgn="ctr"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r h="1203016">
                <a:tc gridSpan="11">
                  <a:txBody>
                    <a:bodyPr/>
                    <a:lstStyle/>
                    <a:p>
                      <a:pPr algn="l" fontAlgn="ctr">
                        <a:lnSpc>
                          <a:spcPct val="110000"/>
                        </a:lnSpc>
                      </a:pPr>
                      <a:r>
                        <a:rPr lang="zh-CN" altLang="en-US" sz="1600" kern="1200" dirty="0">
                          <a:solidFill>
                            <a:schemeClr val="dk1"/>
                          </a:solidFill>
                          <a:latin typeface="微软雅黑" panose="020B0503020204020204" pitchFamily="34" charset="-122"/>
                          <a:ea typeface="微软雅黑" panose="020B0503020204020204" pitchFamily="34" charset="-122"/>
                          <a:cs typeface="+mn-cs"/>
                        </a:rPr>
                        <a:t>备注：</a:t>
                      </a:r>
                      <a:r>
                        <a:rPr lang="en-US" altLang="zh-CN" sz="1600" kern="1200" dirty="0">
                          <a:solidFill>
                            <a:schemeClr val="dk1"/>
                          </a:solidFill>
                          <a:latin typeface="微软雅黑" panose="020B0503020204020204" pitchFamily="34" charset="-122"/>
                          <a:ea typeface="微软雅黑" panose="020B0503020204020204" pitchFamily="34" charset="-122"/>
                          <a:cs typeface="+mn-cs"/>
                        </a:rPr>
                        <a:t>1</a:t>
                      </a:r>
                      <a:r>
                        <a:rPr lang="zh-CN" altLang="en-US" sz="1600" kern="1200" dirty="0">
                          <a:solidFill>
                            <a:schemeClr val="dk1"/>
                          </a:solidFill>
                          <a:latin typeface="微软雅黑" panose="020B0503020204020204" pitchFamily="34" charset="-122"/>
                          <a:ea typeface="微软雅黑" panose="020B0503020204020204" pitchFamily="34" charset="-122"/>
                          <a:cs typeface="+mn-cs"/>
                        </a:rPr>
                        <a:t>、住宅用地容积率是指居住街坊内，住宅建筑及其便民服务设施地上建筑面积之和与居住街坊用地面积的比值。</a:t>
                      </a:r>
                      <a:endParaRPr lang="zh-CN" altLang="en-US" sz="1600" kern="1200" dirty="0">
                        <a:solidFill>
                          <a:schemeClr val="dk1"/>
                        </a:solidFill>
                        <a:latin typeface="微软雅黑" panose="020B0503020204020204" pitchFamily="34" charset="-122"/>
                        <a:ea typeface="微软雅黑" panose="020B0503020204020204" pitchFamily="34" charset="-122"/>
                        <a:cs typeface="+mn-cs"/>
                      </a:endParaRPr>
                    </a:p>
                    <a:p>
                      <a:pPr algn="l" fontAlgn="ctr">
                        <a:lnSpc>
                          <a:spcPct val="110000"/>
                        </a:lnSpc>
                      </a:pPr>
                      <a:r>
                        <a:rPr lang="zh-CN" altLang="en-US" sz="1600" kern="1200" dirty="0">
                          <a:solidFill>
                            <a:schemeClr val="dk1"/>
                          </a:solidFill>
                          <a:latin typeface="微软雅黑" panose="020B0503020204020204" pitchFamily="34" charset="-122"/>
                          <a:ea typeface="微软雅黑" panose="020B0503020204020204" pitchFamily="34" charset="-122"/>
                          <a:cs typeface="+mn-cs"/>
                        </a:rPr>
                        <a:t>          </a:t>
                      </a:r>
                      <a:r>
                        <a:rPr lang="en-US" altLang="zh-CN" sz="1600" kern="1200" dirty="0">
                          <a:solidFill>
                            <a:schemeClr val="dk1"/>
                          </a:solidFill>
                          <a:latin typeface="微软雅黑" panose="020B0503020204020204" pitchFamily="34" charset="-122"/>
                          <a:ea typeface="微软雅黑" panose="020B0503020204020204" pitchFamily="34" charset="-122"/>
                          <a:cs typeface="+mn-cs"/>
                        </a:rPr>
                        <a:t>2</a:t>
                      </a:r>
                      <a:r>
                        <a:rPr lang="zh-CN" altLang="en-US" sz="1600" kern="1200" dirty="0">
                          <a:solidFill>
                            <a:schemeClr val="dk1"/>
                          </a:solidFill>
                          <a:latin typeface="微软雅黑" panose="020B0503020204020204" pitchFamily="34" charset="-122"/>
                          <a:ea typeface="微软雅黑" panose="020B0503020204020204" pitchFamily="34" charset="-122"/>
                          <a:cs typeface="+mn-cs"/>
                        </a:rPr>
                        <a:t>、该项目</a:t>
                      </a:r>
                      <a:r>
                        <a:rPr lang="en-US" altLang="zh-CN" sz="1600" kern="1200" dirty="0">
                          <a:solidFill>
                            <a:schemeClr val="dk1"/>
                          </a:solidFill>
                          <a:latin typeface="微软雅黑" panose="020B0503020204020204" pitchFamily="34" charset="-122"/>
                          <a:ea typeface="微软雅黑" panose="020B0503020204020204" pitchFamily="34" charset="-122"/>
                          <a:cs typeface="+mn-cs"/>
                        </a:rPr>
                        <a:t>01</a:t>
                      </a:r>
                      <a:r>
                        <a:rPr lang="zh-CN" altLang="en-US" sz="1600" kern="1200" dirty="0">
                          <a:solidFill>
                            <a:schemeClr val="dk1"/>
                          </a:solidFill>
                          <a:latin typeface="微软雅黑" panose="020B0503020204020204" pitchFamily="34" charset="-122"/>
                          <a:ea typeface="微软雅黑" panose="020B0503020204020204" pitchFamily="34" charset="-122"/>
                          <a:cs typeface="+mn-cs"/>
                        </a:rPr>
                        <a:t>、</a:t>
                      </a:r>
                      <a:r>
                        <a:rPr lang="en-US" altLang="zh-CN" sz="1600" kern="1200" dirty="0">
                          <a:solidFill>
                            <a:schemeClr val="dk1"/>
                          </a:solidFill>
                          <a:latin typeface="微软雅黑" panose="020B0503020204020204" pitchFamily="34" charset="-122"/>
                          <a:ea typeface="微软雅黑" panose="020B0503020204020204" pitchFamily="34" charset="-122"/>
                          <a:cs typeface="+mn-cs"/>
                        </a:rPr>
                        <a:t>02</a:t>
                      </a:r>
                      <a:r>
                        <a:rPr lang="zh-CN" altLang="en-US" sz="1600" kern="1200" dirty="0">
                          <a:solidFill>
                            <a:schemeClr val="dk1"/>
                          </a:solidFill>
                          <a:latin typeface="微软雅黑" panose="020B0503020204020204" pitchFamily="34" charset="-122"/>
                          <a:ea typeface="微软雅黑" panose="020B0503020204020204" pitchFamily="34" charset="-122"/>
                          <a:cs typeface="+mn-cs"/>
                        </a:rPr>
                        <a:t>地块总建筑面积和分项建筑面积不增加，配套设施不减少的情况下，规划指标可在地块间腾挪。</a:t>
                      </a:r>
                      <a:endParaRPr lang="zh-CN" altLang="en-US" sz="1600" kern="1200" dirty="0">
                        <a:solidFill>
                          <a:schemeClr val="dk1"/>
                        </a:solidFill>
                        <a:latin typeface="微软雅黑" panose="020B0503020204020204" pitchFamily="34" charset="-122"/>
                        <a:ea typeface="微软雅黑" panose="020B0503020204020204" pitchFamily="34" charset="-122"/>
                        <a:cs typeface="+mn-cs"/>
                      </a:endParaRPr>
                    </a:p>
                    <a:p>
                      <a:pPr algn="l" fontAlgn="ctr">
                        <a:lnSpc>
                          <a:spcPct val="110000"/>
                        </a:lnSpc>
                      </a:pPr>
                      <a:r>
                        <a:rPr lang="zh-CN" altLang="en-US" sz="1600" kern="1200" dirty="0">
                          <a:solidFill>
                            <a:schemeClr val="dk1"/>
                          </a:solidFill>
                          <a:latin typeface="微软雅黑" panose="020B0503020204020204" pitchFamily="34" charset="-122"/>
                          <a:ea typeface="微软雅黑" panose="020B0503020204020204" pitchFamily="34" charset="-122"/>
                          <a:cs typeface="+mn-cs"/>
                        </a:rPr>
                        <a:t>          </a:t>
                      </a:r>
                      <a:r>
                        <a:rPr lang="en-US" altLang="zh-CN" sz="1600" kern="1200" dirty="0">
                          <a:solidFill>
                            <a:schemeClr val="dk1"/>
                          </a:solidFill>
                          <a:latin typeface="微软雅黑" panose="020B0503020204020204" pitchFamily="34" charset="-122"/>
                          <a:ea typeface="微软雅黑" panose="020B0503020204020204" pitchFamily="34" charset="-122"/>
                          <a:cs typeface="+mn-cs"/>
                        </a:rPr>
                        <a:t>3</a:t>
                      </a:r>
                      <a:r>
                        <a:rPr lang="zh-CN" altLang="en-US" sz="1600" kern="1200" dirty="0">
                          <a:solidFill>
                            <a:schemeClr val="dk1"/>
                          </a:solidFill>
                          <a:latin typeface="微软雅黑" panose="020B0503020204020204" pitchFamily="34" charset="-122"/>
                          <a:ea typeface="微软雅黑" panose="020B0503020204020204" pitchFamily="34" charset="-122"/>
                          <a:cs typeface="+mn-cs"/>
                        </a:rPr>
                        <a:t>、该项目公共配套设施在保障总规模不减少的前提下，可结合实际使用需求，经论证后合理改变或转换。</a:t>
                      </a:r>
                      <a:endParaRPr lang="zh-CN" altLang="en-US" sz="1600" kern="1200" dirty="0">
                        <a:solidFill>
                          <a:schemeClr val="dk1"/>
                        </a:solidFill>
                        <a:latin typeface="微软雅黑" panose="020B0503020204020204" pitchFamily="34" charset="-122"/>
                        <a:ea typeface="微软雅黑" panose="020B0503020204020204" pitchFamily="34" charset="-122"/>
                        <a:cs typeface="+mn-cs"/>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r>
            </a:tbl>
          </a:graphicData>
        </a:graphic>
      </p:graphicFrame>
      <p:sp>
        <p:nvSpPr>
          <p:cNvPr id="2" name="文本框 1"/>
          <p:cNvSpPr txBox="1"/>
          <p:nvPr/>
        </p:nvSpPr>
        <p:spPr>
          <a:xfrm>
            <a:off x="22969864" y="1679639"/>
            <a:ext cx="9568234" cy="673146"/>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区域位置图</a:t>
            </a:r>
            <a:endParaRPr lang="zh-CN" altLang="en-US" sz="3675" dirty="0">
              <a:solidFill>
                <a:schemeClr val="bg1"/>
              </a:solidFill>
              <a:latin typeface="黑体" panose="02010609060101010101" pitchFamily="49" charset="-122"/>
              <a:ea typeface="黑体" panose="02010609060101010101" pitchFamily="49" charset="-122"/>
            </a:endParaRPr>
          </a:p>
        </p:txBody>
      </p:sp>
      <p:sp>
        <p:nvSpPr>
          <p:cNvPr id="12" name="文本框 11"/>
          <p:cNvSpPr txBox="1"/>
          <p:nvPr/>
        </p:nvSpPr>
        <p:spPr>
          <a:xfrm>
            <a:off x="32722753" y="1679639"/>
            <a:ext cx="9621778" cy="673146"/>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拆除与建设用地范围图</a:t>
            </a:r>
            <a:endParaRPr lang="zh-CN" altLang="en-US" sz="3675" dirty="0">
              <a:solidFill>
                <a:schemeClr val="bg1"/>
              </a:solidFill>
              <a:latin typeface="黑体" panose="02010609060101010101" pitchFamily="49" charset="-122"/>
              <a:ea typeface="黑体" panose="02010609060101010101" pitchFamily="49" charset="-122"/>
            </a:endParaRPr>
          </a:p>
        </p:txBody>
      </p:sp>
      <p:pic>
        <p:nvPicPr>
          <p:cNvPr id="14" name="图片 13"/>
          <p:cNvPicPr>
            <a:picLocks noChangeAspect="1"/>
          </p:cNvPicPr>
          <p:nvPr/>
        </p:nvPicPr>
        <p:blipFill>
          <a:blip r:embed="rId3"/>
          <a:stretch>
            <a:fillRect/>
          </a:stretch>
        </p:blipFill>
        <p:spPr>
          <a:xfrm>
            <a:off x="22969864" y="2373388"/>
            <a:ext cx="9567874" cy="7963713"/>
          </a:xfrm>
          <a:prstGeom prst="rect">
            <a:avLst/>
          </a:prstGeom>
        </p:spPr>
      </p:pic>
      <p:sp>
        <p:nvSpPr>
          <p:cNvPr id="24" name="文本框 23"/>
          <p:cNvSpPr txBox="1"/>
          <p:nvPr/>
        </p:nvSpPr>
        <p:spPr>
          <a:xfrm>
            <a:off x="22969864" y="10530840"/>
            <a:ext cx="9568234" cy="673146"/>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调整前</a:t>
            </a:r>
            <a:endParaRPr lang="zh-CN" altLang="en-US" sz="3675" dirty="0">
              <a:solidFill>
                <a:schemeClr val="bg1"/>
              </a:solidFill>
              <a:latin typeface="黑体" panose="02010609060101010101" pitchFamily="49" charset="-122"/>
              <a:ea typeface="黑体" panose="02010609060101010101" pitchFamily="49" charset="-122"/>
            </a:endParaRPr>
          </a:p>
        </p:txBody>
      </p:sp>
      <p:sp>
        <p:nvSpPr>
          <p:cNvPr id="25" name="文本框 24"/>
          <p:cNvSpPr txBox="1"/>
          <p:nvPr/>
        </p:nvSpPr>
        <p:spPr>
          <a:xfrm>
            <a:off x="32723111" y="10530840"/>
            <a:ext cx="9567875" cy="673146"/>
          </a:xfrm>
          <a:prstGeom prst="rect">
            <a:avLst/>
          </a:prstGeom>
          <a:gradFill>
            <a:gsLst>
              <a:gs pos="100000">
                <a:srgbClr val="6786C3"/>
              </a:gs>
              <a:gs pos="0">
                <a:schemeClr val="accent1">
                  <a:lumMod val="5000"/>
                  <a:lumOff val="95000"/>
                </a:schemeClr>
              </a:gs>
              <a:gs pos="100000">
                <a:schemeClr val="accent1">
                  <a:lumMod val="45000"/>
                  <a:lumOff val="55000"/>
                </a:schemeClr>
              </a:gs>
              <a:gs pos="100000">
                <a:schemeClr val="accent1">
                  <a:lumMod val="45000"/>
                  <a:lumOff val="55000"/>
                </a:schemeClr>
              </a:gs>
              <a:gs pos="83000">
                <a:srgbClr val="2465AF"/>
              </a:gs>
              <a:gs pos="100000">
                <a:srgbClr val="2465AF"/>
              </a:gs>
            </a:gsLst>
            <a:lin ang="10800000" scaled="0"/>
          </a:gradFill>
        </p:spPr>
        <p:txBody>
          <a:bodyPr wrap="square" rtlCol="0">
            <a:spAutoFit/>
          </a:bodyPr>
          <a:lstStyle/>
          <a:p>
            <a:r>
              <a:rPr lang="zh-CN" altLang="en-US" sz="3675" dirty="0">
                <a:solidFill>
                  <a:schemeClr val="bg1"/>
                </a:solidFill>
                <a:latin typeface="黑体" panose="02010609060101010101" pitchFamily="49" charset="-122"/>
                <a:ea typeface="黑体" panose="02010609060101010101" pitchFamily="49" charset="-122"/>
              </a:rPr>
              <a:t>调整后</a:t>
            </a:r>
            <a:endParaRPr lang="zh-CN" altLang="en-US" sz="3675" dirty="0">
              <a:solidFill>
                <a:schemeClr val="bg1"/>
              </a:solidFill>
              <a:latin typeface="黑体" panose="02010609060101010101" pitchFamily="49" charset="-122"/>
              <a:ea typeface="黑体" panose="02010609060101010101" pitchFamily="49" charset="-122"/>
            </a:endParaRPr>
          </a:p>
        </p:txBody>
      </p:sp>
      <p:pic>
        <p:nvPicPr>
          <p:cNvPr id="32" name="图片 31"/>
          <p:cNvPicPr>
            <a:picLocks noChangeAspect="1"/>
          </p:cNvPicPr>
          <p:nvPr/>
        </p:nvPicPr>
        <p:blipFill>
          <a:blip r:embed="rId4"/>
          <a:stretch>
            <a:fillRect/>
          </a:stretch>
        </p:blipFill>
        <p:spPr>
          <a:xfrm>
            <a:off x="39213712" y="7986166"/>
            <a:ext cx="3118119" cy="2289924"/>
          </a:xfrm>
          <a:prstGeom prst="rect">
            <a:avLst/>
          </a:prstGeom>
        </p:spPr>
      </p:pic>
      <p:pic>
        <p:nvPicPr>
          <p:cNvPr id="45" name="图片 44"/>
          <p:cNvPicPr>
            <a:picLocks noChangeAspect="1"/>
          </p:cNvPicPr>
          <p:nvPr/>
        </p:nvPicPr>
        <p:blipFill>
          <a:blip r:embed="rId5"/>
          <a:stretch>
            <a:fillRect/>
          </a:stretch>
        </p:blipFill>
        <p:spPr>
          <a:xfrm>
            <a:off x="29797829" y="16623918"/>
            <a:ext cx="2736728" cy="2562286"/>
          </a:xfrm>
          <a:prstGeom prst="rect">
            <a:avLst/>
          </a:prstGeom>
        </p:spPr>
      </p:pic>
      <p:pic>
        <p:nvPicPr>
          <p:cNvPr id="19" name="图片 18" descr="图示&#10;&#10;中度可信度描述已自动生成"/>
          <p:cNvPicPr>
            <a:picLocks noChangeAspect="1"/>
          </p:cNvPicPr>
          <p:nvPr/>
        </p:nvPicPr>
        <p:blipFill rotWithShape="1">
          <a:blip r:embed="rId6"/>
          <a:srcRect l="7840" t="12503" r="26163" b="10139"/>
          <a:stretch>
            <a:fillRect/>
          </a:stretch>
        </p:blipFill>
        <p:spPr>
          <a:xfrm>
            <a:off x="32722751" y="11248641"/>
            <a:ext cx="9609079" cy="7960264"/>
          </a:xfrm>
          <a:prstGeom prst="rect">
            <a:avLst/>
          </a:prstGeom>
          <a:ln w="3175">
            <a:solidFill>
              <a:schemeClr val="bg1">
                <a:lumMod val="65000"/>
              </a:schemeClr>
            </a:solidFill>
          </a:ln>
        </p:spPr>
      </p:pic>
      <p:pic>
        <p:nvPicPr>
          <p:cNvPr id="22" name="图片 21"/>
          <p:cNvPicPr>
            <a:picLocks noChangeAspect="1"/>
          </p:cNvPicPr>
          <p:nvPr/>
        </p:nvPicPr>
        <p:blipFill>
          <a:blip r:embed="rId7"/>
          <a:stretch>
            <a:fillRect/>
          </a:stretch>
        </p:blipFill>
        <p:spPr>
          <a:xfrm>
            <a:off x="38739051" y="16623917"/>
            <a:ext cx="3551932" cy="2545631"/>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4156</Words>
  <Application>WPS 演示</Application>
  <PresentationFormat>自定义</PresentationFormat>
  <Paragraphs>296</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微软雅黑</vt:lpstr>
      <vt:lpstr>黑体</vt:lpstr>
      <vt:lpstr>Calibri</vt:lpstr>
      <vt:lpstr>Arial Unicode MS</vt:lpstr>
      <vt:lpstr>等线 Light</vt:lpstr>
      <vt:lpstr>Calibri Light</vt:lpstr>
      <vt:lpstr>等线</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宋夏</cp:lastModifiedBy>
  <cp:revision>124</cp:revision>
  <dcterms:created xsi:type="dcterms:W3CDTF">2026-10-15T07:13:00Z</dcterms:created>
  <dcterms:modified xsi:type="dcterms:W3CDTF">2026-10-15T09:30:03Z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6EE738A6D0154D6EAD2F44E6C0C74818_12</vt:lpwstr>
  </property>
  <property fmtid="{D5CDD505-2E9C-101B-9397-08002B2CF9AE}" pid="3" name="KSOProductBuildVer">
    <vt:lpwstr>2052-12.1.0.28505</vt:lpwstr>
  </property>
</Properties>
</file>