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5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1161" r:id="rId3"/>
    <p:sldId id="1140" r:id="rId5"/>
    <p:sldId id="1141" r:id="rId6"/>
    <p:sldId id="1142" r:id="rId7"/>
    <p:sldId id="1143" r:id="rId8"/>
    <p:sldId id="1144" r:id="rId9"/>
    <p:sldId id="1145" r:id="rId10"/>
    <p:sldId id="1146" r:id="rId11"/>
    <p:sldId id="1154" r:id="rId12"/>
    <p:sldId id="1155" r:id="rId13"/>
    <p:sldId id="1156" r:id="rId14"/>
    <p:sldId id="1157" r:id="rId15"/>
    <p:sldId id="1158" r:id="rId16"/>
    <p:sldId id="1147" r:id="rId17"/>
    <p:sldId id="1148" r:id="rId18"/>
  </p:sldIdLst>
  <p:sldSz cx="9144000" cy="6858000" type="screen4x3"/>
  <p:notesSz cx="9939020" cy="68072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o Huimin" initials="GH" lastIdx="1" clrIdx="0"/>
  <p:cmAuthor id="2" name="骏" initials="l" lastIdx="1" clrIdx="1"/>
  <p:cmAuthor id="3" name="金格科技" initials="" lastIdx="0" clrIdx="2"/>
  <p:cmAuthor id="4" name="PC" initials="P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D7D"/>
    <a:srgbClr val="FFDFD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1101" autoAdjust="0"/>
  </p:normalViewPr>
  <p:slideViewPr>
    <p:cSldViewPr>
      <p:cViewPr>
        <p:scale>
          <a:sx n="100" d="100"/>
          <a:sy n="100" d="100"/>
        </p:scale>
        <p:origin x="-1944" y="-714"/>
      </p:cViewPr>
      <p:guideLst>
        <p:guide orient="horz" pos="2170"/>
        <p:guide pos="27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6600" cy="340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30103" y="0"/>
            <a:ext cx="4306600" cy="340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102F535F-4BB6-4AB8-9F6B-F4232F973E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466014"/>
            <a:ext cx="4306600" cy="340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30103" y="6466014"/>
            <a:ext cx="4306600" cy="340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D3D7BBCF-DFF3-4C92-A535-C546F52E610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6908" cy="340371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9813" y="0"/>
            <a:ext cx="4306908" cy="340371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014AEC77-53E0-4710-AB28-DB8A69C78F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267928" y="511018"/>
            <a:ext cx="3403165" cy="255291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3903" y="3233524"/>
            <a:ext cx="7951216" cy="3063338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65865"/>
            <a:ext cx="4306908" cy="340371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9813" y="6465865"/>
            <a:ext cx="4306908" cy="340371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24034253-B1B4-4AB9-AE06-27EEC6DB1D5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工作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 flipV="1">
            <a:off x="0" y="719466"/>
            <a:ext cx="9144000" cy="11420"/>
          </a:xfrm>
          <a:prstGeom prst="line">
            <a:avLst/>
          </a:prstGeom>
          <a:ln w="31750">
            <a:solidFill>
              <a:srgbClr val="2E75B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驻点工作\00用地报区会\11月用地\15项用地-批后通告\位置图\良辰路（公明西环-宝安区界）市政工程.png良辰路（公明西环-宝安区界）市政工程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78485" y="836930"/>
            <a:ext cx="7985760" cy="5184775"/>
          </a:xfrm>
          <a:prstGeom prst="rect">
            <a:avLst/>
          </a:prstGeom>
        </p:spPr>
      </p:pic>
      <p:sp>
        <p:nvSpPr>
          <p:cNvPr id="32" name="TextBox 13"/>
          <p:cNvSpPr txBox="1"/>
          <p:nvPr/>
        </p:nvSpPr>
        <p:spPr>
          <a:xfrm rot="19129392">
            <a:off x="1513840" y="1430655"/>
            <a:ext cx="17456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松白路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3" name="TextBox 13"/>
          <p:cNvSpPr txBox="1"/>
          <p:nvPr/>
        </p:nvSpPr>
        <p:spPr>
          <a:xfrm rot="21240000">
            <a:off x="6102985" y="1428750"/>
            <a:ext cx="372110" cy="1782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南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光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高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速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5" name="矩形标注 34"/>
          <p:cNvSpPr/>
          <p:nvPr/>
        </p:nvSpPr>
        <p:spPr>
          <a:xfrm>
            <a:off x="2626995" y="2134235"/>
            <a:ext cx="2018665" cy="727710"/>
          </a:xfrm>
          <a:prstGeom prst="wedgeRectCallout">
            <a:avLst>
              <a:gd name="adj1" fmla="val 47986"/>
              <a:gd name="adj2" fmla="val 150174"/>
            </a:avLst>
          </a:prstGeom>
          <a:solidFill>
            <a:srgbClr val="4F81BD">
              <a:alpha val="83922"/>
            </a:srgb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defRPr/>
            </a:pPr>
            <a:r>
              <a:rPr lang="zh-CN" altLang="en-US" sz="1600" b="1" dirty="0"/>
              <a:t>良辰路（公明西环-宝安区界）市政工程</a:t>
            </a:r>
            <a:endParaRPr lang="zh-CN" altLang="en-US" sz="1600" b="1" dirty="0"/>
          </a:p>
        </p:txBody>
      </p:sp>
      <p:sp>
        <p:nvSpPr>
          <p:cNvPr id="5" name="TextBox 13"/>
          <p:cNvSpPr txBox="1"/>
          <p:nvPr/>
        </p:nvSpPr>
        <p:spPr>
          <a:xfrm rot="21240000">
            <a:off x="6247130" y="3444875"/>
            <a:ext cx="372110" cy="1782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公明西环大道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" name="TextBox 13"/>
          <p:cNvSpPr txBox="1"/>
          <p:nvPr/>
        </p:nvSpPr>
        <p:spPr>
          <a:xfrm rot="21060000">
            <a:off x="1539875" y="2944495"/>
            <a:ext cx="372110" cy="1782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松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岗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大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道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驻点工作\00用地报区会\11月用地\15项用地-批后通告\位置图\蓢辉路（志康路-河堤路）市政工程.png蓢辉路（志康路-河堤路）市政工程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05460" y="764858"/>
            <a:ext cx="8133080" cy="5416550"/>
          </a:xfrm>
          <a:prstGeom prst="rect">
            <a:avLst/>
          </a:prstGeom>
        </p:spPr>
      </p:pic>
      <p:sp>
        <p:nvSpPr>
          <p:cNvPr id="35" name="矩形标注 34"/>
          <p:cNvSpPr/>
          <p:nvPr/>
        </p:nvSpPr>
        <p:spPr>
          <a:xfrm>
            <a:off x="1763395" y="2995295"/>
            <a:ext cx="1986915" cy="639445"/>
          </a:xfrm>
          <a:prstGeom prst="wedgeRectCallout">
            <a:avLst>
              <a:gd name="adj1" fmla="val 83333"/>
              <a:gd name="adj2" fmla="val 16335"/>
            </a:avLst>
          </a:prstGeom>
          <a:solidFill>
            <a:srgbClr val="4F81BD">
              <a:alpha val="83922"/>
            </a:srgb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defRPr/>
            </a:pPr>
            <a:r>
              <a:rPr lang="zh-CN" altLang="en-US" sz="1600" b="1" dirty="0"/>
              <a:t>蓢辉路（志康路-河堤路）市政工程</a:t>
            </a:r>
            <a:endParaRPr lang="zh-CN" altLang="en-US" sz="1600" b="1" dirty="0"/>
          </a:p>
        </p:txBody>
      </p:sp>
      <p:sp>
        <p:nvSpPr>
          <p:cNvPr id="15" name="TextBox 13"/>
          <p:cNvSpPr txBox="1"/>
          <p:nvPr/>
        </p:nvSpPr>
        <p:spPr>
          <a:xfrm rot="480000">
            <a:off x="2782570" y="4767580"/>
            <a:ext cx="381000" cy="790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富利路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1" name="TextBox 13"/>
          <p:cNvSpPr txBox="1"/>
          <p:nvPr/>
        </p:nvSpPr>
        <p:spPr>
          <a:xfrm rot="1200000">
            <a:off x="5142865" y="5186045"/>
            <a:ext cx="13442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公明河堤路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6" name="TextBox 13"/>
          <p:cNvSpPr txBox="1"/>
          <p:nvPr/>
        </p:nvSpPr>
        <p:spPr>
          <a:xfrm rot="300000">
            <a:off x="6012180" y="1995170"/>
            <a:ext cx="14306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志康路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7" name="TextBox 13"/>
          <p:cNvSpPr txBox="1"/>
          <p:nvPr/>
        </p:nvSpPr>
        <p:spPr>
          <a:xfrm rot="240000">
            <a:off x="6028690" y="3509010"/>
            <a:ext cx="15728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蓢新路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8" name="TextBox 13"/>
          <p:cNvSpPr txBox="1"/>
          <p:nvPr/>
        </p:nvSpPr>
        <p:spPr>
          <a:xfrm rot="840000">
            <a:off x="5233670" y="2813685"/>
            <a:ext cx="3302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李松蓢炮台路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" name="TextBox 13"/>
          <p:cNvSpPr txBox="1"/>
          <p:nvPr/>
        </p:nvSpPr>
        <p:spPr>
          <a:xfrm rot="300000">
            <a:off x="2728595" y="5738495"/>
            <a:ext cx="1563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公明北环大道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D:\驻点工作\00用地报区会\11月用地\15项用地-批后通告\位置图\下蓢路（金蓢路-李松蓢排涝泵站）市政工程.png下蓢路（金蓢路-李松蓢排涝泵站）市政工程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55333" y="794703"/>
            <a:ext cx="7779385" cy="5268595"/>
          </a:xfrm>
          <a:prstGeom prst="rect">
            <a:avLst/>
          </a:prstGeom>
        </p:spPr>
      </p:pic>
      <p:sp>
        <p:nvSpPr>
          <p:cNvPr id="33" name="TextBox 13"/>
          <p:cNvSpPr txBox="1"/>
          <p:nvPr/>
        </p:nvSpPr>
        <p:spPr>
          <a:xfrm rot="1680000">
            <a:off x="5616575" y="1654810"/>
            <a:ext cx="372110" cy="1287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金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蓢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路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5" name="矩形标注 34"/>
          <p:cNvSpPr/>
          <p:nvPr/>
        </p:nvSpPr>
        <p:spPr>
          <a:xfrm>
            <a:off x="3348990" y="1585595"/>
            <a:ext cx="1845945" cy="724535"/>
          </a:xfrm>
          <a:prstGeom prst="wedgeRectCallout">
            <a:avLst>
              <a:gd name="adj1" fmla="val -2115"/>
              <a:gd name="adj2" fmla="val 123970"/>
            </a:avLst>
          </a:prstGeom>
          <a:solidFill>
            <a:srgbClr val="4F81BD">
              <a:alpha val="83922"/>
            </a:srgb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defRPr/>
            </a:pPr>
            <a:r>
              <a:rPr lang="zh-CN" altLang="en-US" sz="1600" b="1" dirty="0"/>
              <a:t>下蓢路（金蓢路-李松蓢排涝泵站）市政工程</a:t>
            </a:r>
            <a:endParaRPr lang="zh-CN" altLang="en-US" sz="1600" b="1" dirty="0"/>
          </a:p>
        </p:txBody>
      </p:sp>
      <p:sp>
        <p:nvSpPr>
          <p:cNvPr id="5" name="TextBox 13"/>
          <p:cNvSpPr txBox="1"/>
          <p:nvPr/>
        </p:nvSpPr>
        <p:spPr>
          <a:xfrm rot="1680000">
            <a:off x="2784475" y="3884930"/>
            <a:ext cx="372110" cy="1603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南光高速公路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3772535" y="4415790"/>
            <a:ext cx="17456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公明河堤路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6" name="TextBox 13"/>
          <p:cNvSpPr txBox="1"/>
          <p:nvPr/>
        </p:nvSpPr>
        <p:spPr>
          <a:xfrm rot="21420000">
            <a:off x="4658995" y="5390515"/>
            <a:ext cx="17456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公明北环大道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8" name="TextBox 13"/>
          <p:cNvSpPr txBox="1"/>
          <p:nvPr/>
        </p:nvSpPr>
        <p:spPr>
          <a:xfrm rot="20760000">
            <a:off x="2365375" y="2393950"/>
            <a:ext cx="372110" cy="2034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象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山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大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道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42950" y="812800"/>
            <a:ext cx="7658100" cy="5232400"/>
            <a:chOff x="1417" y="1657"/>
            <a:chExt cx="12060" cy="8240"/>
          </a:xfrm>
        </p:grpSpPr>
        <p:pic>
          <p:nvPicPr>
            <p:cNvPr id="6" name="图片 5" descr="D:\驻点工作\00用地报区会\11月用地\15项用地-批后通告\位置图\田园路（良辰路-楼岗大道）市政工程.png田园路（良辰路-楼岗大道）市政工程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417" y="1657"/>
              <a:ext cx="12060" cy="8240"/>
            </a:xfrm>
            <a:prstGeom prst="rect">
              <a:avLst/>
            </a:prstGeom>
          </p:spPr>
        </p:pic>
        <p:sp>
          <p:nvSpPr>
            <p:cNvPr id="35" name="矩形标注 34"/>
            <p:cNvSpPr/>
            <p:nvPr/>
          </p:nvSpPr>
          <p:spPr>
            <a:xfrm>
              <a:off x="3364" y="6257"/>
              <a:ext cx="3161" cy="1192"/>
            </a:xfrm>
            <a:prstGeom prst="wedgeRectCallout">
              <a:avLst>
                <a:gd name="adj1" fmla="val 54397"/>
                <a:gd name="adj2" fmla="val -157298"/>
              </a:avLst>
            </a:prstGeom>
            <a:solidFill>
              <a:srgbClr val="4F81BD">
                <a:alpha val="83922"/>
              </a:srgbClr>
            </a:solidFill>
            <a:ln w="1905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hangingPunct="1">
                <a:defRPr/>
              </a:pPr>
              <a:r>
                <a:rPr lang="zh-CN" altLang="en-US" sz="1600" b="1" dirty="0"/>
                <a:t>田园路（良辰路-楼岗大道）市政工程</a:t>
              </a:r>
              <a:endParaRPr lang="zh-CN" altLang="en-US" sz="1600" b="1" dirty="0"/>
            </a:p>
          </p:txBody>
        </p:sp>
        <p:sp>
          <p:nvSpPr>
            <p:cNvPr id="2" name="TextBox 13"/>
            <p:cNvSpPr txBox="1"/>
            <p:nvPr/>
          </p:nvSpPr>
          <p:spPr>
            <a:xfrm rot="21180000">
              <a:off x="9089" y="5061"/>
              <a:ext cx="581" cy="23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/>
              <a:r>
                <a:rPr lang="zh-CN" altLang="en-US" sz="1600" b="1" dirty="0" smtClean="0">
                  <a:solidFill>
                    <a:srgbClr val="FF00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公明西环大道</a:t>
              </a:r>
              <a:endPara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9954" y="7493"/>
              <a:ext cx="2923" cy="4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/>
              <a:r>
                <a:rPr lang="zh-CN" altLang="en-US" sz="1600" b="1" dirty="0" smtClean="0">
                  <a:solidFill>
                    <a:srgbClr val="FF00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公明南环大道</a:t>
              </a:r>
              <a:endPara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9" name="TextBox 13"/>
            <p:cNvSpPr txBox="1"/>
            <p:nvPr/>
          </p:nvSpPr>
          <p:spPr>
            <a:xfrm rot="21180000">
              <a:off x="8813" y="2934"/>
              <a:ext cx="581" cy="23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/>
              <a:r>
                <a:rPr lang="zh-CN" altLang="en-US" sz="1600" b="1" dirty="0" smtClean="0">
                  <a:solidFill>
                    <a:srgbClr val="FF00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南光高速</a:t>
              </a:r>
              <a:endPara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10" name="TextBox 13"/>
            <p:cNvSpPr txBox="1"/>
            <p:nvPr/>
          </p:nvSpPr>
          <p:spPr>
            <a:xfrm rot="180000">
              <a:off x="4036" y="7525"/>
              <a:ext cx="2923" cy="4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/>
              <a:r>
                <a:rPr lang="zh-CN" altLang="en-US" sz="1600" b="1" dirty="0" smtClean="0">
                  <a:solidFill>
                    <a:srgbClr val="FF00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楼岗大道</a:t>
              </a:r>
              <a:endPara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 rot="21180000">
              <a:off x="2673" y="4152"/>
              <a:ext cx="581" cy="18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/>
              <a:r>
                <a:rPr lang="zh-CN" altLang="en-US" sz="1600" b="1" dirty="0" smtClean="0">
                  <a:solidFill>
                    <a:srgbClr val="FF00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松岗大道</a:t>
              </a:r>
              <a:endPara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D:\驻点工作\00用地报区会\11月用地\15项用地-批后通告\位置图\光明区田寮小学改扩建（暂定名）建设工程（地上地下连通通道）.png光明区田寮小学改扩建（暂定名）建设工程（地上地下连通通道）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21080" y="837248"/>
            <a:ext cx="7101840" cy="5131435"/>
          </a:xfrm>
          <a:prstGeom prst="rect">
            <a:avLst/>
          </a:prstGeom>
        </p:spPr>
      </p:pic>
      <p:sp>
        <p:nvSpPr>
          <p:cNvPr id="35" name="矩形标注 34"/>
          <p:cNvSpPr/>
          <p:nvPr/>
        </p:nvSpPr>
        <p:spPr>
          <a:xfrm>
            <a:off x="2627630" y="4315460"/>
            <a:ext cx="3577590" cy="1043940"/>
          </a:xfrm>
          <a:prstGeom prst="wedgeRectCallout">
            <a:avLst>
              <a:gd name="adj1" fmla="val 9762"/>
              <a:gd name="adj2" fmla="val -132603"/>
            </a:avLst>
          </a:prstGeom>
          <a:solidFill>
            <a:srgbClr val="4F81BD">
              <a:alpha val="83922"/>
            </a:srgb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defRPr/>
            </a:pPr>
            <a:r>
              <a:rPr lang="zh-CN" altLang="en-US" sz="1600" b="1" dirty="0"/>
              <a:t>光明区田寮小学改扩建（暂定名）建设工程（地上地下连通通道）</a:t>
            </a:r>
            <a:endParaRPr lang="zh-CN" altLang="en-US" sz="1600" b="1" dirty="0"/>
          </a:p>
          <a:p>
            <a:pPr algn="ctr" eaLnBrk="1" hangingPunct="1">
              <a:defRPr/>
            </a:pPr>
            <a:r>
              <a:rPr lang="zh-CN" altLang="en-US" sz="1600" b="1" dirty="0"/>
              <a:t>红色实线为地上部分</a:t>
            </a:r>
            <a:endParaRPr lang="zh-CN" altLang="en-US" sz="1600" b="1" dirty="0"/>
          </a:p>
          <a:p>
            <a:pPr algn="ctr" eaLnBrk="1" hangingPunct="1">
              <a:defRPr/>
            </a:pPr>
            <a:r>
              <a:rPr lang="zh-CN" altLang="en-US" sz="1600" b="1" dirty="0"/>
              <a:t>蓝线虚线为地下部分</a:t>
            </a:r>
            <a:endParaRPr lang="en-US" altLang="zh-CN" sz="1600" b="1" dirty="0"/>
          </a:p>
        </p:txBody>
      </p:sp>
      <p:sp>
        <p:nvSpPr>
          <p:cNvPr id="36" name="TextBox 13"/>
          <p:cNvSpPr txBox="1"/>
          <p:nvPr/>
        </p:nvSpPr>
        <p:spPr>
          <a:xfrm rot="20940000">
            <a:off x="1137920" y="1186180"/>
            <a:ext cx="12319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警民路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9" name="TextBox 13"/>
          <p:cNvSpPr txBox="1"/>
          <p:nvPr/>
        </p:nvSpPr>
        <p:spPr>
          <a:xfrm rot="20280000">
            <a:off x="4959985" y="2756535"/>
            <a:ext cx="9613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龙湾路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6" name="TextBox 10"/>
          <p:cNvSpPr txBox="1"/>
          <p:nvPr/>
        </p:nvSpPr>
        <p:spPr>
          <a:xfrm rot="19925952">
            <a:off x="5433695" y="1607820"/>
            <a:ext cx="367665" cy="1005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defRPr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dist">
              <a:buClrTx/>
              <a:buSzTx/>
              <a:buFontTx/>
            </a:pPr>
            <a:r>
              <a:rPr lang="zh-CN" altLang="en-US" sz="1600" b="1" dirty="0" smtClean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田</a:t>
            </a:r>
            <a:endParaRPr lang="zh-CN" altLang="en-US" sz="1600" b="1" dirty="0" smtClean="0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dist">
              <a:buClrTx/>
              <a:buSzTx/>
              <a:buFontTx/>
            </a:pPr>
            <a:r>
              <a:rPr lang="zh-CN" altLang="en-US" sz="1600" b="1" dirty="0" smtClean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湾</a:t>
            </a:r>
            <a:endParaRPr lang="zh-CN" altLang="en-US" sz="1600" b="1" dirty="0" smtClean="0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  <a:p>
            <a:pPr lvl="0" algn="dist">
              <a:buClrTx/>
              <a:buSzTx/>
              <a:buFontTx/>
            </a:pPr>
            <a:r>
              <a:rPr lang="zh-CN" altLang="en-US" sz="1600" b="1" dirty="0" smtClean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路</a:t>
            </a:r>
            <a:endParaRPr lang="zh-CN" altLang="en-US" sz="1600" b="1" dirty="0" smtClean="0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驻点工作\00用地报区会\11月用地\15项用地-批后通告\位置图\A503-0107宗地（暂定名）项目西侧以及北侧公共绿地改造提升工程.pngA503-0107宗地（暂定名）项目西侧以及北侧公共绿地改造提升工程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10578" y="909003"/>
            <a:ext cx="7522845" cy="5086350"/>
          </a:xfrm>
          <a:prstGeom prst="rect">
            <a:avLst/>
          </a:prstGeom>
        </p:spPr>
      </p:pic>
      <p:sp>
        <p:nvSpPr>
          <p:cNvPr id="35" name="矩形标注 34"/>
          <p:cNvSpPr/>
          <p:nvPr/>
        </p:nvSpPr>
        <p:spPr>
          <a:xfrm>
            <a:off x="2106295" y="1660525"/>
            <a:ext cx="2512695" cy="727075"/>
          </a:xfrm>
          <a:prstGeom prst="wedgeRectCallout">
            <a:avLst>
              <a:gd name="adj1" fmla="val 32663"/>
              <a:gd name="adj2" fmla="val 114104"/>
            </a:avLst>
          </a:prstGeom>
          <a:solidFill>
            <a:srgbClr val="4F81BD">
              <a:alpha val="83922"/>
            </a:srgb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defRPr/>
            </a:pPr>
            <a:r>
              <a:rPr lang="zh-CN" altLang="en-US" sz="1600" b="1" dirty="0"/>
              <a:t>A503-0107宗地（暂定名）项目西侧以及北侧公共绿地改造提升工程</a:t>
            </a:r>
            <a:endParaRPr lang="zh-CN" altLang="en-US" sz="1600" b="1" dirty="0"/>
          </a:p>
        </p:txBody>
      </p:sp>
      <p:sp>
        <p:nvSpPr>
          <p:cNvPr id="15" name="TextBox 13"/>
          <p:cNvSpPr txBox="1"/>
          <p:nvPr/>
        </p:nvSpPr>
        <p:spPr>
          <a:xfrm rot="240000">
            <a:off x="3594100" y="3108960"/>
            <a:ext cx="314325" cy="1937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光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侨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6" name="TextBox 13"/>
          <p:cNvSpPr txBox="1"/>
          <p:nvPr/>
        </p:nvSpPr>
        <p:spPr>
          <a:xfrm rot="660000">
            <a:off x="4514850" y="2686685"/>
            <a:ext cx="18694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观光路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" name="TextBox 13"/>
          <p:cNvSpPr txBox="1"/>
          <p:nvPr/>
        </p:nvSpPr>
        <p:spPr>
          <a:xfrm rot="180000">
            <a:off x="5625465" y="3441065"/>
            <a:ext cx="314325" cy="1937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凤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鸣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D:\驻点工作\00用地报区会\11月用地\15项用地-批后通告\位置图\长圳站板下空间及周边环境完善工程光侨路街心公园.png长圳站板下空间及周边环境完善工程光侨路街心公园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0810" y="837248"/>
            <a:ext cx="8882380" cy="5114925"/>
          </a:xfrm>
          <a:prstGeom prst="rect">
            <a:avLst/>
          </a:prstGeom>
        </p:spPr>
      </p:pic>
      <p:sp>
        <p:nvSpPr>
          <p:cNvPr id="35" name="矩形标注 34"/>
          <p:cNvSpPr/>
          <p:nvPr/>
        </p:nvSpPr>
        <p:spPr>
          <a:xfrm>
            <a:off x="2915920" y="1997710"/>
            <a:ext cx="2119630" cy="715645"/>
          </a:xfrm>
          <a:prstGeom prst="wedgeRectCallout">
            <a:avLst>
              <a:gd name="adj1" fmla="val 22528"/>
              <a:gd name="adj2" fmla="val 99068"/>
            </a:avLst>
          </a:prstGeom>
          <a:solidFill>
            <a:srgbClr val="4F81BD">
              <a:alpha val="83922"/>
            </a:srgb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defRPr/>
            </a:pPr>
            <a:r>
              <a:rPr lang="zh-CN" altLang="en-US" sz="1600" b="1" dirty="0"/>
              <a:t>长圳站板下空间及周边环境完善工程光侨路街心公园</a:t>
            </a:r>
            <a:endParaRPr lang="zh-CN" altLang="en-US" sz="1600" b="1" dirty="0"/>
          </a:p>
        </p:txBody>
      </p:sp>
      <p:sp>
        <p:nvSpPr>
          <p:cNvPr id="15" name="TextBox 13"/>
          <p:cNvSpPr txBox="1"/>
          <p:nvPr/>
        </p:nvSpPr>
        <p:spPr>
          <a:xfrm rot="21000000">
            <a:off x="3448685" y="3656330"/>
            <a:ext cx="314325" cy="1937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东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长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6" name="TextBox 13"/>
          <p:cNvSpPr txBox="1"/>
          <p:nvPr/>
        </p:nvSpPr>
        <p:spPr>
          <a:xfrm rot="21180000">
            <a:off x="913130" y="2964815"/>
            <a:ext cx="18694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光侨路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" name="TextBox 13"/>
          <p:cNvSpPr txBox="1"/>
          <p:nvPr/>
        </p:nvSpPr>
        <p:spPr>
          <a:xfrm rot="21120000">
            <a:off x="5553710" y="3585845"/>
            <a:ext cx="314325" cy="1937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科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裕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驻点工作\00用地报区会\11月用地\15项用地-批后通告\位置图\龙湾路（田寮小学车行入口-田盛路段）市政工程.png龙湾路（田寮小学车行入口-田盛路段）市政工程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3273" y="647383"/>
            <a:ext cx="7577455" cy="5563870"/>
          </a:xfrm>
          <a:prstGeom prst="rect">
            <a:avLst/>
          </a:prstGeom>
        </p:spPr>
      </p:pic>
      <p:sp>
        <p:nvSpPr>
          <p:cNvPr id="32" name="TextBox 13"/>
          <p:cNvSpPr txBox="1"/>
          <p:nvPr/>
        </p:nvSpPr>
        <p:spPr>
          <a:xfrm rot="20689392">
            <a:off x="3578225" y="1403350"/>
            <a:ext cx="17456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警民路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3" name="TextBox 13"/>
          <p:cNvSpPr txBox="1"/>
          <p:nvPr/>
        </p:nvSpPr>
        <p:spPr>
          <a:xfrm rot="20400000">
            <a:off x="4862195" y="2133600"/>
            <a:ext cx="372110" cy="1419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田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盛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路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5" name="矩形标注 34"/>
          <p:cNvSpPr/>
          <p:nvPr/>
        </p:nvSpPr>
        <p:spPr>
          <a:xfrm>
            <a:off x="2051685" y="2332990"/>
            <a:ext cx="2065020" cy="784860"/>
          </a:xfrm>
          <a:prstGeom prst="wedgeRectCallout">
            <a:avLst>
              <a:gd name="adj1" fmla="val 56211"/>
              <a:gd name="adj2" fmla="val 109223"/>
            </a:avLst>
          </a:prstGeom>
          <a:solidFill>
            <a:srgbClr val="4F81BD">
              <a:alpha val="83922"/>
            </a:srgb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defRPr/>
            </a:pPr>
            <a:r>
              <a:rPr lang="zh-CN" altLang="en-US" sz="1600" b="1" dirty="0"/>
              <a:t>龙湾路（田寮小学车行入口-田盛路段）市政工程</a:t>
            </a:r>
            <a:endParaRPr lang="zh-CN" altLang="en-US" sz="16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:\驻点工作\00用地报区会\11月用地\15项用地-批后通告\位置图\同瓴路（同仁路-东长路）市政工程.png同瓴路（同仁路-东长路）市政工程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16230" y="837248"/>
            <a:ext cx="8511540" cy="5142865"/>
          </a:xfrm>
          <a:prstGeom prst="rect">
            <a:avLst/>
          </a:prstGeom>
        </p:spPr>
      </p:pic>
      <p:sp>
        <p:nvSpPr>
          <p:cNvPr id="32" name="TextBox 13"/>
          <p:cNvSpPr txBox="1"/>
          <p:nvPr/>
        </p:nvSpPr>
        <p:spPr>
          <a:xfrm rot="21229392">
            <a:off x="1704975" y="1865630"/>
            <a:ext cx="17456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同观路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3" name="TextBox 13"/>
          <p:cNvSpPr txBox="1"/>
          <p:nvPr/>
        </p:nvSpPr>
        <p:spPr>
          <a:xfrm rot="540000">
            <a:off x="6175375" y="2030730"/>
            <a:ext cx="372110" cy="1287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育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学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路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5" name="矩形标注 34"/>
          <p:cNvSpPr/>
          <p:nvPr/>
        </p:nvSpPr>
        <p:spPr>
          <a:xfrm>
            <a:off x="1907540" y="2491740"/>
            <a:ext cx="1824990" cy="850900"/>
          </a:xfrm>
          <a:prstGeom prst="wedgeRectCallout">
            <a:avLst>
              <a:gd name="adj1" fmla="val 68719"/>
              <a:gd name="adj2" fmla="val 32686"/>
            </a:avLst>
          </a:prstGeom>
          <a:solidFill>
            <a:srgbClr val="4F81BD">
              <a:alpha val="83922"/>
            </a:srgb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defRPr/>
            </a:pPr>
            <a:r>
              <a:rPr lang="zh-CN" altLang="en-US" sz="1600" b="1" dirty="0"/>
              <a:t>同瓴路（同仁路-东长路）市政工程</a:t>
            </a:r>
            <a:endParaRPr lang="zh-CN" altLang="en-US" sz="1600" b="1" dirty="0"/>
          </a:p>
        </p:txBody>
      </p:sp>
      <p:sp>
        <p:nvSpPr>
          <p:cNvPr id="5" name="TextBox 13"/>
          <p:cNvSpPr txBox="1"/>
          <p:nvPr/>
        </p:nvSpPr>
        <p:spPr>
          <a:xfrm rot="20040000">
            <a:off x="5790565" y="4137660"/>
            <a:ext cx="372110" cy="1371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东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长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路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" name="TextBox 13"/>
          <p:cNvSpPr txBox="1"/>
          <p:nvPr/>
        </p:nvSpPr>
        <p:spPr>
          <a:xfrm rot="20820000">
            <a:off x="759460" y="3021965"/>
            <a:ext cx="372110" cy="1241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融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汇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路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8" name="TextBox 13"/>
          <p:cNvSpPr txBox="1"/>
          <p:nvPr/>
        </p:nvSpPr>
        <p:spPr>
          <a:xfrm rot="21229392">
            <a:off x="2165985" y="4241800"/>
            <a:ext cx="17456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同仁路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驻点工作\00用地报区会\11月用地\15项用地-批后通告\位置图\回归路（光武路-马术路）市政工程.png回归路（光武路-马术路）市政工程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36283" y="693103"/>
            <a:ext cx="7671435" cy="5502275"/>
          </a:xfrm>
          <a:prstGeom prst="rect">
            <a:avLst/>
          </a:prstGeom>
        </p:spPr>
      </p:pic>
      <p:sp>
        <p:nvSpPr>
          <p:cNvPr id="35" name="矩形标注 34"/>
          <p:cNvSpPr/>
          <p:nvPr/>
        </p:nvSpPr>
        <p:spPr>
          <a:xfrm>
            <a:off x="3032760" y="4396740"/>
            <a:ext cx="1852295" cy="660400"/>
          </a:xfrm>
          <a:prstGeom prst="wedgeRectCallout">
            <a:avLst>
              <a:gd name="adj1" fmla="val 37761"/>
              <a:gd name="adj2" fmla="val -129134"/>
            </a:avLst>
          </a:prstGeom>
          <a:solidFill>
            <a:srgbClr val="4F81BD">
              <a:alpha val="83922"/>
            </a:srgb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defRPr/>
            </a:pPr>
            <a:r>
              <a:rPr lang="zh-CN" altLang="en-US" sz="1600" b="1" dirty="0"/>
              <a:t>回归路（光武路-马术路）市政工程</a:t>
            </a:r>
            <a:endParaRPr lang="zh-CN" altLang="en-US" sz="1600" b="1" dirty="0"/>
          </a:p>
        </p:txBody>
      </p:sp>
      <p:sp>
        <p:nvSpPr>
          <p:cNvPr id="15" name="TextBox 13"/>
          <p:cNvSpPr txBox="1"/>
          <p:nvPr/>
        </p:nvSpPr>
        <p:spPr>
          <a:xfrm rot="300000">
            <a:off x="1569720" y="2864485"/>
            <a:ext cx="31432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光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侨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1" name="TextBox 13"/>
          <p:cNvSpPr txBox="1"/>
          <p:nvPr/>
        </p:nvSpPr>
        <p:spPr>
          <a:xfrm rot="2400000">
            <a:off x="2060575" y="3115945"/>
            <a:ext cx="9004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光武路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驻点工作\00用地报区会\11月用地\15项用地-批后通告\位置图\马术路（回归路-农观路）市政工程.png马术路（回归路-农观路）市政工程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81050" y="764540"/>
            <a:ext cx="7581900" cy="5400675"/>
          </a:xfrm>
          <a:prstGeom prst="rect">
            <a:avLst/>
          </a:prstGeom>
        </p:spPr>
      </p:pic>
      <p:sp>
        <p:nvSpPr>
          <p:cNvPr id="35" name="矩形标注 34"/>
          <p:cNvSpPr/>
          <p:nvPr/>
        </p:nvSpPr>
        <p:spPr>
          <a:xfrm>
            <a:off x="2449830" y="4330065"/>
            <a:ext cx="1570990" cy="749300"/>
          </a:xfrm>
          <a:prstGeom prst="wedgeRectCallout">
            <a:avLst>
              <a:gd name="adj1" fmla="val 46240"/>
              <a:gd name="adj2" fmla="val -106864"/>
            </a:avLst>
          </a:prstGeom>
          <a:solidFill>
            <a:srgbClr val="4F81BD">
              <a:alpha val="83922"/>
            </a:srgb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defRPr/>
            </a:pPr>
            <a:r>
              <a:rPr lang="zh-CN" altLang="en-US" sz="1600" b="1" dirty="0"/>
              <a:t>马术路（回归路-农观路）市政工程</a:t>
            </a:r>
            <a:endParaRPr lang="zh-CN" altLang="en-US" sz="1600" b="1" dirty="0"/>
          </a:p>
        </p:txBody>
      </p:sp>
      <p:sp>
        <p:nvSpPr>
          <p:cNvPr id="36" name="TextBox 13"/>
          <p:cNvSpPr txBox="1"/>
          <p:nvPr/>
        </p:nvSpPr>
        <p:spPr>
          <a:xfrm rot="21180000">
            <a:off x="3075940" y="1307465"/>
            <a:ext cx="12319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迳口路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D:\驻点工作\00用地报区会\11月用地\15项用地-批后通告\位置图\农观路（迳口路-马术路）市政工程.png农观路（迳口路-马术路）市政工程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14350" y="619125"/>
            <a:ext cx="8115300" cy="5619750"/>
          </a:xfrm>
          <a:prstGeom prst="rect">
            <a:avLst/>
          </a:prstGeom>
        </p:spPr>
      </p:pic>
      <p:sp>
        <p:nvSpPr>
          <p:cNvPr id="35" name="矩形标注 34"/>
          <p:cNvSpPr/>
          <p:nvPr/>
        </p:nvSpPr>
        <p:spPr>
          <a:xfrm>
            <a:off x="4643755" y="2493645"/>
            <a:ext cx="2092960" cy="686435"/>
          </a:xfrm>
          <a:prstGeom prst="wedgeRectCallout">
            <a:avLst>
              <a:gd name="adj1" fmla="val -38186"/>
              <a:gd name="adj2" fmla="val 146095"/>
            </a:avLst>
          </a:prstGeom>
          <a:solidFill>
            <a:srgbClr val="4F81BD">
              <a:alpha val="83922"/>
            </a:srgb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defRPr/>
            </a:pPr>
            <a:r>
              <a:rPr lang="zh-CN" altLang="en-US" sz="1600" b="1" dirty="0"/>
              <a:t>农观路（迳口路-马术路）市政工程</a:t>
            </a:r>
            <a:endParaRPr lang="zh-CN" altLang="en-US" sz="1600" b="1" dirty="0"/>
          </a:p>
        </p:txBody>
      </p:sp>
      <p:sp>
        <p:nvSpPr>
          <p:cNvPr id="36" name="TextBox 13"/>
          <p:cNvSpPr txBox="1"/>
          <p:nvPr/>
        </p:nvSpPr>
        <p:spPr>
          <a:xfrm rot="21180000">
            <a:off x="2427605" y="2494915"/>
            <a:ext cx="12319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迳口路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驻点工作\00用地报区会\11月用地\15项用地-批后通告\位置图\月亮路南段（光明大道-东明大道）.png月亮路南段（光明大道-东明大道）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95680" y="909003"/>
            <a:ext cx="7152640" cy="5144135"/>
          </a:xfrm>
          <a:prstGeom prst="rect">
            <a:avLst/>
          </a:prstGeom>
        </p:spPr>
      </p:pic>
      <p:sp>
        <p:nvSpPr>
          <p:cNvPr id="7" name="矩形标注 6"/>
          <p:cNvSpPr/>
          <p:nvPr/>
        </p:nvSpPr>
        <p:spPr>
          <a:xfrm>
            <a:off x="1510030" y="2072005"/>
            <a:ext cx="1790700" cy="626745"/>
          </a:xfrm>
          <a:prstGeom prst="wedgeRectCallout">
            <a:avLst>
              <a:gd name="adj1" fmla="val 104787"/>
              <a:gd name="adj2" fmla="val 100253"/>
            </a:avLst>
          </a:prstGeom>
          <a:solidFill>
            <a:srgbClr val="4F81BD">
              <a:alpha val="83922"/>
            </a:srgb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defRPr/>
            </a:pPr>
            <a:r>
              <a:rPr lang="zh-CN" altLang="en-US" sz="1600" b="1" dirty="0"/>
              <a:t>月亮路南段（光明大道-东明大道）</a:t>
            </a:r>
            <a:endParaRPr lang="zh-CN" altLang="en-US" sz="1600" b="1" dirty="0"/>
          </a:p>
        </p:txBody>
      </p:sp>
      <p:sp>
        <p:nvSpPr>
          <p:cNvPr id="38" name="TextBox 13"/>
          <p:cNvSpPr txBox="1"/>
          <p:nvPr/>
        </p:nvSpPr>
        <p:spPr>
          <a:xfrm rot="20820000">
            <a:off x="4932680" y="2931795"/>
            <a:ext cx="3302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东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长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" name="TextBox 13"/>
          <p:cNvSpPr txBox="1"/>
          <p:nvPr/>
        </p:nvSpPr>
        <p:spPr>
          <a:xfrm rot="21180000">
            <a:off x="2052955" y="3293745"/>
            <a:ext cx="3302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松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白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1" name="TextBox 13"/>
          <p:cNvSpPr txBox="1"/>
          <p:nvPr/>
        </p:nvSpPr>
        <p:spPr>
          <a:xfrm rot="21420000">
            <a:off x="3002915" y="5224145"/>
            <a:ext cx="13442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光明大道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0" name="TextBox 13"/>
          <p:cNvSpPr txBox="1"/>
          <p:nvPr/>
        </p:nvSpPr>
        <p:spPr>
          <a:xfrm rot="20760000">
            <a:off x="5262880" y="1577975"/>
            <a:ext cx="13442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东明大道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D:\驻点工作\00用地报区会\11月用地\15项用地-批后通告\位置图\光明高新园区门户区五十五号路（三十五号路-观光路）市政工程.png光明高新园区门户区五十五号路（三十五号路-观光路）市政工程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73100" y="1052513"/>
            <a:ext cx="7797800" cy="4792980"/>
          </a:xfrm>
          <a:prstGeom prst="rect">
            <a:avLst/>
          </a:prstGeom>
        </p:spPr>
      </p:pic>
      <p:sp>
        <p:nvSpPr>
          <p:cNvPr id="35" name="矩形标注 34"/>
          <p:cNvSpPr/>
          <p:nvPr/>
        </p:nvSpPr>
        <p:spPr>
          <a:xfrm>
            <a:off x="4643755" y="1624965"/>
            <a:ext cx="2523490" cy="745490"/>
          </a:xfrm>
          <a:prstGeom prst="wedgeRectCallout">
            <a:avLst>
              <a:gd name="adj1" fmla="val -54529"/>
              <a:gd name="adj2" fmla="val 133134"/>
            </a:avLst>
          </a:prstGeom>
          <a:solidFill>
            <a:srgbClr val="4F81BD">
              <a:alpha val="83922"/>
            </a:srgb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defRPr/>
            </a:pPr>
            <a:r>
              <a:rPr lang="zh-CN" altLang="en-US" sz="1600" b="1" dirty="0"/>
              <a:t>光明高新园区门户区五十五号路（三十五号路-观光路）市政工程</a:t>
            </a:r>
            <a:endParaRPr lang="zh-CN" altLang="en-US" sz="1600" b="1" dirty="0"/>
          </a:p>
        </p:txBody>
      </p:sp>
      <p:sp>
        <p:nvSpPr>
          <p:cNvPr id="36" name="TextBox 13"/>
          <p:cNvSpPr txBox="1"/>
          <p:nvPr/>
        </p:nvSpPr>
        <p:spPr>
          <a:xfrm rot="660000">
            <a:off x="2357120" y="1772285"/>
            <a:ext cx="12319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观光路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7" name="TextBox 13"/>
          <p:cNvSpPr txBox="1"/>
          <p:nvPr/>
        </p:nvSpPr>
        <p:spPr>
          <a:xfrm rot="180000">
            <a:off x="1619250" y="2188210"/>
            <a:ext cx="35623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光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侨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3496310" y="2729230"/>
            <a:ext cx="314325" cy="1303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科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林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" name="TextBox 13"/>
          <p:cNvSpPr txBox="1"/>
          <p:nvPr/>
        </p:nvSpPr>
        <p:spPr>
          <a:xfrm>
            <a:off x="5003800" y="2922905"/>
            <a:ext cx="314325" cy="1303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茶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林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9" name="TextBox 13"/>
          <p:cNvSpPr txBox="1"/>
          <p:nvPr/>
        </p:nvSpPr>
        <p:spPr>
          <a:xfrm rot="240000">
            <a:off x="2214245" y="4229735"/>
            <a:ext cx="12319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明汇路</a:t>
            </a:r>
            <a:endParaRPr lang="zh-CN" altLang="en-US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驻点工作\00用地报区会\11月用地\15项用地-批后通告\位置图\河心路（东周路-东周一街）市政工程.png河心路（东周路-东周一街）市政工程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39750" y="538163"/>
            <a:ext cx="8021320" cy="5781040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 rot="1920000">
            <a:off x="6087110" y="3622040"/>
            <a:ext cx="400685" cy="2078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光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明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大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道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" name="矩形标注 4"/>
          <p:cNvSpPr/>
          <p:nvPr/>
        </p:nvSpPr>
        <p:spPr>
          <a:xfrm>
            <a:off x="2755265" y="4304030"/>
            <a:ext cx="2007235" cy="581025"/>
          </a:xfrm>
          <a:prstGeom prst="wedgeRectCallout">
            <a:avLst>
              <a:gd name="adj1" fmla="val 38389"/>
              <a:gd name="adj2" fmla="val -156994"/>
            </a:avLst>
          </a:prstGeom>
          <a:solidFill>
            <a:srgbClr val="4F81BD">
              <a:alpha val="83922"/>
            </a:srgb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defRPr/>
            </a:pPr>
            <a:r>
              <a:rPr lang="zh-CN" altLang="en-US" sz="1600" b="1" dirty="0"/>
              <a:t>河心路（东周路-东周一街）市政工程</a:t>
            </a:r>
            <a:endParaRPr lang="zh-CN" altLang="en-US" sz="1600" b="1" dirty="0"/>
          </a:p>
        </p:txBody>
      </p:sp>
      <p:sp>
        <p:nvSpPr>
          <p:cNvPr id="23" name="TextBox 13"/>
          <p:cNvSpPr txBox="1"/>
          <p:nvPr/>
        </p:nvSpPr>
        <p:spPr>
          <a:xfrm rot="2340000">
            <a:off x="4252595" y="1855470"/>
            <a:ext cx="22618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光明大街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1" name="TextBox 13"/>
          <p:cNvSpPr txBox="1"/>
          <p:nvPr/>
        </p:nvSpPr>
        <p:spPr>
          <a:xfrm rot="2220000">
            <a:off x="1895475" y="3062605"/>
            <a:ext cx="400685" cy="2078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东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明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大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zh-CN" sz="16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道</a:t>
            </a:r>
            <a:endParaRPr lang="zh-CN" sz="1600" b="1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515</Words>
  <Application>WPS 演示</Application>
  <PresentationFormat>全屏显示(4:3)</PresentationFormat>
  <Paragraphs>244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Arial</vt:lpstr>
      <vt:lpstr>宋体</vt:lpstr>
      <vt:lpstr>Wingdings</vt:lpstr>
      <vt:lpstr>黑体</vt:lpstr>
      <vt:lpstr>微软雅黑</vt:lpstr>
      <vt:lpstr>Calibri</vt:lpstr>
      <vt:lpstr>Arial Unicode MS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鹿啦</cp:lastModifiedBy>
  <cp:revision>772</cp:revision>
  <cp:lastPrinted>2022-10-09T02:09:00Z</cp:lastPrinted>
  <dcterms:created xsi:type="dcterms:W3CDTF">2022-10-09T02:09:00Z</dcterms:created>
  <dcterms:modified xsi:type="dcterms:W3CDTF">2024-12-23T09:09:40Z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33436C106B2E4B6FBEF18EA6816B795D</vt:lpwstr>
  </property>
</Properties>
</file>