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7"/>
  </p:handoutMasterIdLst>
  <p:sldIdLst>
    <p:sldId id="269" r:id="rId4"/>
    <p:sldId id="270" r:id="rId6"/>
  </p:sldIdLst>
  <p:sldSz cx="9144000" cy="6858000" type="screen4x3"/>
  <p:notesSz cx="6797675" cy="987425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C50C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9895" autoAdjust="0"/>
  </p:normalViewPr>
  <p:slideViewPr>
    <p:cSldViewPr>
      <p:cViewPr varScale="1">
        <p:scale>
          <a:sx n="88" d="100"/>
          <a:sy n="88" d="100"/>
        </p:scale>
        <p:origin x="-1686" y="-102"/>
      </p:cViewPr>
      <p:guideLst>
        <p:guide orient="horz" pos="216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448" cy="493634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643" y="1"/>
            <a:ext cx="2945448" cy="493634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FF6F387B-F3DE-48E4-9300-9CC6BA4520C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379040"/>
            <a:ext cx="2945448" cy="493633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643" y="9379040"/>
            <a:ext cx="2945448" cy="493633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925E8EB7-4A76-4519-B17E-FEAE8E1126B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371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371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77B1DC3F-6E03-4393-9BD4-7D94743A8D1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3" y="9378826"/>
            <a:ext cx="2945659" cy="49371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5" y="9378826"/>
            <a:ext cx="2945659" cy="49371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BD6CC6FD-0325-4398-85C9-8760E11D95C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CC6FD-0325-4398-85C9-8760E11D95C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CC6FD-0325-4398-85C9-8760E11D95C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38370-9114-4D5A-B48E-048CB7D4B708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91426-7BBD-4A04-BE52-1CC4E73A1D65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9892D-C227-47A2-A003-5DD2B6D29D42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66738" y="1219200"/>
            <a:ext cx="3924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3438" y="1219200"/>
            <a:ext cx="39243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BA6D8-401F-499C-B447-AC758BB6CEE4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16A06-65E9-4300-B5A6-A3CC5A0DF01A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5472B-4F63-4F31-B7A3-68F6ECE8794E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6C7DA-C39A-4AA7-868D-5C6099B75EE8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C0E91-D5F0-4D5A-AA7E-91D0B3B35F87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F0C96-A903-4E61-BBDD-B25A7468F8F9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BCE32-A4D7-4D25-A397-68B27BBE4599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D6D9D-22E2-4802-AF18-81CEBA746C57}" type="slidenum">
              <a:rPr lang="en-US">
                <a:solidFill>
                  <a:srgbClr val="000000"/>
                </a:solidFill>
              </a:rPr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8518E-7F77-47C6-AB03-9C0B1A5DCD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FA06B-2D4E-4AAE-953D-F1C2C355205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1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990600"/>
            <a:ext cx="9144000" cy="5410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zh-CN" altLang="en-US" sz="2000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smtClean="0"/>
              <a:t>单击此处编辑母版标题样式</a:t>
            </a:r>
            <a:endParaRPr lang="zh-C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219200"/>
            <a:ext cx="8001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smtClean="0"/>
              <a:t>单击此处编辑母版文本样式</a:t>
            </a:r>
            <a:endParaRPr lang="zh-CN" smtClean="0"/>
          </a:p>
          <a:p>
            <a:pPr lvl="1"/>
            <a:r>
              <a:rPr lang="zh-CN" smtClean="0"/>
              <a:t>第二级</a:t>
            </a:r>
            <a:endParaRPr lang="zh-CN" smtClean="0"/>
          </a:p>
          <a:p>
            <a:pPr lvl="2"/>
            <a:r>
              <a:rPr lang="zh-CN" smtClean="0"/>
              <a:t>第三级</a:t>
            </a:r>
            <a:endParaRPr lang="zh-CN" smtClean="0"/>
          </a:p>
        </p:txBody>
      </p:sp>
      <p:sp>
        <p:nvSpPr>
          <p:cNvPr id="1029" name="AutoShape 5"/>
          <p:cNvSpPr/>
          <p:nvPr/>
        </p:nvSpPr>
        <p:spPr bwMode="auto">
          <a:xfrm>
            <a:off x="609600" y="9572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0 w 1000"/>
              <a:gd name="T11" fmla="*/ 0 h 1000"/>
              <a:gd name="T12" fmla="*/ 2147483647 w 1000"/>
              <a:gd name="T13" fmla="*/ 0 h 10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 cmpd="sng">
            <a:solidFill>
              <a:schemeClr val="accent2"/>
            </a:solidFill>
            <a:miter lim="800000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000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 flipV="1">
            <a:off x="609600" y="64008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 sz="2000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77000"/>
            <a:ext cx="1981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buFont typeface="Arial" panose="020B0604020202020204" pitchFamily="34" charset="0"/>
              <a:buNone/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1981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buFont typeface="Arial" panose="020B0604020202020204" pitchFamily="34" charset="0"/>
              <a:buNone/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DE7664-64E1-4C53-A80C-AF479BBE53E3}" type="slidenum">
              <a:rPr lang="en-US">
                <a:solidFill>
                  <a:srgbClr val="000000"/>
                </a:solidFill>
                <a:latin typeface="Verdana" panose="020B0604030504040204" pitchFamily="34" charset="0"/>
                <a:ea typeface="宋体" panose="02010600030101010101" pitchFamily="2" charset="-122"/>
              </a:rPr>
            </a:fld>
            <a:endParaRPr lang="en-US">
              <a:solidFill>
                <a:srgbClr val="000000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469900" indent="-469900" algn="l" rtl="0" eaLnBrk="0" fontAlgn="base" hangingPunct="0">
        <a:lnSpc>
          <a:spcPct val="120000"/>
        </a:lnSpc>
        <a:spcBef>
          <a:spcPct val="50000"/>
        </a:spcBef>
        <a:spcAft>
          <a:spcPct val="5000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880" algn="l" rtl="0" eaLnBrk="0" fontAlgn="base" hangingPunct="0">
        <a:lnSpc>
          <a:spcPct val="120000"/>
        </a:lnSpc>
        <a:spcBef>
          <a:spcPct val="50000"/>
        </a:spcBef>
        <a:spcAft>
          <a:spcPct val="50000"/>
        </a:spcAft>
        <a:buClr>
          <a:schemeClr val="accent2"/>
        </a:buClr>
        <a:buFont typeface="Wingdings" panose="05000000000000000000" pitchFamily="2" charset="2"/>
        <a:buChar char="•"/>
        <a:defRPr sz="2800">
          <a:solidFill>
            <a:schemeClr val="tx1"/>
          </a:solidFill>
          <a:latin typeface="+mn-lt"/>
          <a:ea typeface="+mn-ea"/>
        </a:defRPr>
      </a:lvl2pPr>
      <a:lvl3pPr marL="1304925" indent="-395605" algn="l" rtl="0" eaLnBrk="0" fontAlgn="base" hangingPunct="0">
        <a:lnSpc>
          <a:spcPct val="120000"/>
        </a:lnSpc>
        <a:spcBef>
          <a:spcPct val="50000"/>
        </a:spcBef>
        <a:spcAft>
          <a:spcPct val="50000"/>
        </a:spcAft>
        <a:buClr>
          <a:schemeClr val="accent2"/>
        </a:buClr>
        <a:buFont typeface="Wingdings" panose="05000000000000000000" pitchFamily="2" charset="2"/>
        <a:buChar char="►"/>
        <a:defRPr sz="1600">
          <a:solidFill>
            <a:schemeClr val="tx1"/>
          </a:solidFill>
          <a:latin typeface="+mn-lt"/>
          <a:ea typeface="+mn-ea"/>
        </a:defRPr>
      </a:lvl3pPr>
      <a:lvl4pPr marL="1694180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4pPr>
      <a:lvl5pPr marL="20942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5pPr>
      <a:lvl6pPr marL="25514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6pPr>
      <a:lvl7pPr marL="30086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7pPr>
      <a:lvl8pPr marL="34658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8pPr>
      <a:lvl9pPr marL="3923030" indent="-39878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Verdana" panose="020B0604030504040204" pitchFamily="34" charset="0"/>
          <a:ea typeface="宋体" panose="0201060003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8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3.jpeg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952807" y="1338801"/>
            <a:ext cx="1579880" cy="260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调整前用地性质一览表</a:t>
            </a:r>
            <a:endParaRPr lang="zh-CN" altLang="en-US" sz="1100" dirty="0"/>
          </a:p>
        </p:txBody>
      </p:sp>
      <p:pic>
        <p:nvPicPr>
          <p:cNvPr id="24" name="图片 2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66"/>
          <a:stretch>
            <a:fillRect/>
          </a:stretch>
        </p:blipFill>
        <p:spPr>
          <a:xfrm>
            <a:off x="417830" y="1340768"/>
            <a:ext cx="4139211" cy="4884772"/>
          </a:xfrm>
          <a:prstGeom prst="rect">
            <a:avLst/>
          </a:prstGeom>
          <a:ln>
            <a:noFill/>
          </a:ln>
        </p:spPr>
      </p:pic>
      <p:sp>
        <p:nvSpPr>
          <p:cNvPr id="4" name="矩形 3"/>
          <p:cNvSpPr/>
          <p:nvPr/>
        </p:nvSpPr>
        <p:spPr>
          <a:xfrm>
            <a:off x="3667054" y="1337541"/>
            <a:ext cx="889987" cy="261610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r>
              <a:rPr lang="zh-CN" altLang="en-US" sz="105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法图调整前</a:t>
            </a:r>
            <a:endParaRPr lang="zh-CN" altLang="en-US" sz="105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标题 1"/>
          <p:cNvSpPr>
            <a:spLocks noGrp="1"/>
          </p:cNvSpPr>
          <p:nvPr/>
        </p:nvSpPr>
        <p:spPr>
          <a:xfrm>
            <a:off x="-19086" y="339034"/>
            <a:ext cx="9152255" cy="609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r>
              <a:rPr lang="en-US" altLang="zh-CN" sz="2400" kern="1200" dirty="0" smtClean="0">
                <a:latin typeface="+mn-ea"/>
                <a:sym typeface="+mn-ea"/>
              </a:rPr>
              <a:t>[</a:t>
            </a:r>
            <a:r>
              <a:rPr lang="en-US" altLang="zh-CN" sz="2400" kern="1200" dirty="0">
                <a:latin typeface="+mn-ea"/>
                <a:sym typeface="+mn-ea"/>
              </a:rPr>
              <a:t>沙井长流陂水库西地区]法定图则</a:t>
            </a:r>
            <a:r>
              <a:rPr lang="en-US" altLang="zh-CN" sz="2400" kern="1200" dirty="0" smtClean="0">
                <a:latin typeface="+mn-ea"/>
                <a:sym typeface="+mn-ea"/>
              </a:rPr>
              <a:t>03-05、03-06、03-09</a:t>
            </a:r>
            <a:r>
              <a:rPr lang="zh-CN" altLang="en-US" sz="2400" kern="1200" dirty="0" smtClean="0">
                <a:latin typeface="+mn-ea"/>
                <a:sym typeface="+mn-ea"/>
              </a:rPr>
              <a:t>、</a:t>
            </a:r>
            <a:r>
              <a:rPr lang="en-US" altLang="zh-CN" sz="2400" kern="1200" dirty="0" smtClean="0">
                <a:latin typeface="+mn-ea"/>
                <a:sym typeface="+mn-ea"/>
              </a:rPr>
              <a:t>08-01等地块</a:t>
            </a:r>
            <a:r>
              <a:rPr lang="zh-CN" altLang="en-US" sz="2400" dirty="0">
                <a:latin typeface="+mn-ea"/>
              </a:rPr>
              <a:t>规划调整示意图</a:t>
            </a:r>
            <a:endParaRPr lang="zh-CN" altLang="zh-CN" sz="24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aphicFrame>
        <p:nvGraphicFramePr>
          <p:cNvPr id="7" name="表格 6"/>
          <p:cNvGraphicFramePr/>
          <p:nvPr>
            <p:custDataLst>
              <p:tags r:id="rId2"/>
            </p:custDataLst>
          </p:nvPr>
        </p:nvGraphicFramePr>
        <p:xfrm>
          <a:off x="4557042" y="1613265"/>
          <a:ext cx="4597599" cy="3462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8895"/>
                <a:gridCol w="574077"/>
                <a:gridCol w="1063501"/>
                <a:gridCol w="702124"/>
                <a:gridCol w="1170919"/>
                <a:gridCol w="468083"/>
              </a:tblGrid>
              <a:tr h="50355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地块</a:t>
                      </a:r>
                      <a:endParaRPr lang="en-US" sz="10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编号</a:t>
                      </a:r>
                      <a:endParaRPr lang="en-US" altLang="en-US" sz="10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用地代码</a:t>
                      </a:r>
                      <a:endParaRPr lang="en-US" altLang="en-US" sz="10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用地性质</a:t>
                      </a:r>
                      <a:endParaRPr lang="en-US" altLang="en-US" sz="10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用地面积（㎡）</a:t>
                      </a:r>
                      <a:endParaRPr lang="en-US" altLang="en-US" sz="10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配套设施名称</a:t>
                      </a:r>
                      <a:endParaRPr lang="en-US" altLang="en-US" sz="10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宋体" panose="02010600030101010101" pitchFamily="2" charset="-122"/>
                        </a:rPr>
                        <a:t>备注</a:t>
                      </a:r>
                      <a:endParaRPr lang="en-US" altLang="en-US" sz="10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03-05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U5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环境卫生设施用地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700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公共厕所、垃圾转运站、再生资源回收站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规划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432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03-06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G2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生产防护绿地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11194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规划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49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03-09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G2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生产防护绿地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20443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规划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49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03-10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G1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公共绿地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2330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规划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496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03-12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G1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公共绿地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2002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规划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355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08-01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G2</a:t>
                      </a:r>
                      <a:endParaRPr lang="en-US" altLang="en-US" sz="9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生产防护绿地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42489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现状保留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355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08-03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G1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公共绿地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1097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900" b="0" dirty="0" err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现状保留</a:t>
                      </a:r>
                      <a:endParaRPr lang="en-US" altLang="en-US" sz="9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5991602" y="797692"/>
            <a:ext cx="1579880" cy="260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调整后用地性质一览表</a:t>
            </a:r>
            <a:endParaRPr lang="zh-CN" altLang="en-US" sz="1100" dirty="0"/>
          </a:p>
        </p:txBody>
      </p:sp>
      <p:sp>
        <p:nvSpPr>
          <p:cNvPr id="9" name="标题 1"/>
          <p:cNvSpPr>
            <a:spLocks noGrp="1"/>
          </p:cNvSpPr>
          <p:nvPr/>
        </p:nvSpPr>
        <p:spPr>
          <a:xfrm>
            <a:off x="-19086" y="339034"/>
            <a:ext cx="9152255" cy="609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9pPr>
          </a:lstStyle>
          <a:p>
            <a:r>
              <a:rPr lang="en-US" altLang="zh-CN" sz="2400" kern="1200" dirty="0" smtClean="0">
                <a:latin typeface="+mn-ea"/>
                <a:sym typeface="+mn-ea"/>
              </a:rPr>
              <a:t>[</a:t>
            </a:r>
            <a:r>
              <a:rPr lang="en-US" altLang="zh-CN" sz="2400" kern="1200" dirty="0">
                <a:latin typeface="+mn-ea"/>
                <a:sym typeface="+mn-ea"/>
              </a:rPr>
              <a:t>沙井长流陂水库西地区]法定图则</a:t>
            </a:r>
            <a:r>
              <a:rPr lang="en-US" altLang="zh-CN" sz="2400" kern="1200" dirty="0" smtClean="0">
                <a:latin typeface="+mn-ea"/>
                <a:sym typeface="+mn-ea"/>
              </a:rPr>
              <a:t>03-05、03-06、03-09</a:t>
            </a:r>
            <a:r>
              <a:rPr lang="zh-CN" altLang="en-US" sz="2400" kern="1200" dirty="0" smtClean="0">
                <a:latin typeface="+mn-ea"/>
                <a:sym typeface="+mn-ea"/>
              </a:rPr>
              <a:t>、</a:t>
            </a:r>
            <a:r>
              <a:rPr lang="en-US" altLang="zh-CN" sz="2400" kern="1200" dirty="0" smtClean="0">
                <a:latin typeface="+mn-ea"/>
                <a:sym typeface="+mn-ea"/>
              </a:rPr>
              <a:t>08-01等地块</a:t>
            </a:r>
            <a:r>
              <a:rPr lang="zh-CN" altLang="en-US" sz="2400" dirty="0">
                <a:latin typeface="+mn-ea"/>
              </a:rPr>
              <a:t>规划调整示意图</a:t>
            </a:r>
            <a:endParaRPr lang="zh-CN" altLang="zh-CN" sz="24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4395602" y="1300393"/>
          <a:ext cx="4772384" cy="35985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5563"/>
                <a:gridCol w="524034"/>
                <a:gridCol w="910311"/>
                <a:gridCol w="708174"/>
                <a:gridCol w="867391"/>
                <a:gridCol w="1106911"/>
              </a:tblGrid>
              <a:tr h="5184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 dirty="0" err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地块编号</a:t>
                      </a:r>
                      <a:endParaRPr lang="en-US" altLang="en-US" sz="90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用地代码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用地性质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用地面积（㎡）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配套设施</a:t>
                      </a:r>
                      <a:endParaRPr 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名称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备注</a:t>
                      </a:r>
                      <a:endParaRPr lang="en-US" altLang="en-US" sz="9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1842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03-05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U1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供应设施用地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74347</a:t>
                      </a:r>
                      <a:endParaRPr lang="en-US" altLang="en-US" sz="900" b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smtClean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规划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370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0</a:t>
                      </a: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3-06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G1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公园绿地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297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规划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370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03-06-01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G1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公园绿地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5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规划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370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0</a:t>
                      </a:r>
                      <a:r>
                        <a:rPr lang="en-US" sz="900" b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3-09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G1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公园绿地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5416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规划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370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0</a:t>
                      </a: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3-10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G</a:t>
                      </a:r>
                      <a:r>
                        <a:rPr lang="en-US" sz="900" b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1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公园绿地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6110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规划</a:t>
                      </a: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370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0</a:t>
                      </a: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3-12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G</a:t>
                      </a:r>
                      <a:r>
                        <a:rPr lang="en-US" sz="900" b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1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公园绿地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8369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现状保留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370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08-0</a:t>
                      </a:r>
                      <a:r>
                        <a:rPr lang="en-US" sz="900" b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1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G1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公园绿地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45255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现状保留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370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0</a:t>
                      </a:r>
                      <a:r>
                        <a:rPr lang="en-US" sz="900" b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8-02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E1</a:t>
                      </a:r>
                      <a:endParaRPr lang="en-US" altLang="en-US" sz="900" b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水域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6989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现状保留</a:t>
                      </a: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370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0</a:t>
                      </a:r>
                      <a:r>
                        <a:rPr lang="en-US" sz="900" b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8-03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G</a:t>
                      </a:r>
                      <a:r>
                        <a:rPr lang="en-US" sz="900" b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1</a:t>
                      </a:r>
                      <a:endParaRPr lang="en-US" altLang="en-US" sz="900" b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公园绿地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1978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>
                          <a:latin typeface="+mj-ea"/>
                          <a:ea typeface="+mj-ea"/>
                          <a:cs typeface="Calibri" panose="020F0502020204030204" pitchFamily="34" charset="0"/>
                        </a:rPr>
                        <a:t> </a:t>
                      </a:r>
                      <a:endParaRPr lang="en-US" altLang="en-US" sz="900" b="0" dirty="0">
                        <a:latin typeface="+mj-ea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900" b="0" dirty="0" err="1">
                          <a:latin typeface="+mj-ea"/>
                          <a:ea typeface="+mj-ea"/>
                          <a:cs typeface="宋体" panose="02010600030101010101" pitchFamily="2" charset="-122"/>
                        </a:rPr>
                        <a:t>规划</a:t>
                      </a:r>
                      <a:endParaRPr lang="en-US" altLang="en-US" sz="900" b="0" dirty="0">
                        <a:latin typeface="+mj-ea"/>
                        <a:ea typeface="+mj-ea"/>
                        <a:cs typeface="宋体" panose="02010600030101010101" pitchFamily="2" charset="-122"/>
                      </a:endParaRPr>
                    </a:p>
                  </a:txBody>
                  <a:tcPr marL="91439" marR="91439" marT="45719" marB="4571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9" t="8534" r="19307" b="12123"/>
          <a:stretch>
            <a:fillRect/>
          </a:stretch>
        </p:blipFill>
        <p:spPr>
          <a:xfrm>
            <a:off x="33164" y="1268760"/>
            <a:ext cx="4263666" cy="4464496"/>
          </a:xfrm>
          <a:prstGeom prst="rect">
            <a:avLst/>
          </a:prstGeom>
        </p:spPr>
      </p:pic>
      <p:sp>
        <p:nvSpPr>
          <p:cNvPr id="8" name="TextBox 4"/>
          <p:cNvSpPr txBox="1"/>
          <p:nvPr/>
        </p:nvSpPr>
        <p:spPr>
          <a:xfrm>
            <a:off x="3440125" y="1264350"/>
            <a:ext cx="856705" cy="24789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法图调整后</a:t>
            </a:r>
            <a:endParaRPr lang="zh-CN" altLang="en-US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ABLE_BEAUTIFY" val="smartTable{f0d0be0e-9f5f-4280-b094-e235f36216ff}"/>
</p:tagLst>
</file>

<file path=ppt/tags/tag2.xml><?xml version="1.0" encoding="utf-8"?>
<p:tagLst xmlns:p="http://schemas.openxmlformats.org/presentationml/2006/main">
  <p:tag name="KSO_WM_UNIT_TABLE_BEAUTIFY" val="smartTable{452458db-4dd9-4d42-86f0-3ecd5597103f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b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b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508</Words>
  <Application>WPS 演示</Application>
  <PresentationFormat>全屏显示(4:3)</PresentationFormat>
  <Paragraphs>222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宋体</vt:lpstr>
      <vt:lpstr>Wingdings</vt:lpstr>
      <vt:lpstr>Verdana</vt:lpstr>
      <vt:lpstr>微软雅黑</vt:lpstr>
      <vt:lpstr>华文楷体</vt:lpstr>
      <vt:lpstr>Calibri</vt:lpstr>
      <vt:lpstr>Arial Unicode MS</vt:lpstr>
      <vt:lpstr>Office 主题​​</vt:lpstr>
      <vt:lpstr>1_Profile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关于提请审议[福永桥头地区]法定图则02-19地块个案调整的请示</dc:title>
  <dc:creator>黄晓洁</dc:creator>
  <cp:lastModifiedBy>admin</cp:lastModifiedBy>
  <cp:revision>166</cp:revision>
  <cp:lastPrinted>2020-05-06T10:00:00Z</cp:lastPrinted>
  <dcterms:created xsi:type="dcterms:W3CDTF">2019-03-29T01:45:00Z</dcterms:created>
  <dcterms:modified xsi:type="dcterms:W3CDTF">2020-07-27T03:13:39Z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2052-10.8.2.6726</vt:lpwstr>
  </property>
</Properties>
</file>